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78"/>
  </p:notesMasterIdLst>
  <p:sldIdLst>
    <p:sldId id="256" r:id="rId3"/>
    <p:sldId id="257" r:id="rId4"/>
    <p:sldId id="259" r:id="rId5"/>
    <p:sldId id="258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2" r:id="rId14"/>
    <p:sldId id="263" r:id="rId15"/>
    <p:sldId id="269" r:id="rId16"/>
    <p:sldId id="270" r:id="rId17"/>
    <p:sldId id="271" r:id="rId18"/>
    <p:sldId id="273" r:id="rId19"/>
    <p:sldId id="272" r:id="rId20"/>
    <p:sldId id="274" r:id="rId21"/>
    <p:sldId id="275" r:id="rId22"/>
    <p:sldId id="276" r:id="rId23"/>
    <p:sldId id="277" r:id="rId24"/>
    <p:sldId id="282" r:id="rId25"/>
    <p:sldId id="278" r:id="rId26"/>
    <p:sldId id="287" r:id="rId27"/>
    <p:sldId id="288" r:id="rId28"/>
    <p:sldId id="279" r:id="rId29"/>
    <p:sldId id="289" r:id="rId30"/>
    <p:sldId id="280" r:id="rId31"/>
    <p:sldId id="281" r:id="rId32"/>
    <p:sldId id="283" r:id="rId33"/>
    <p:sldId id="291" r:id="rId34"/>
    <p:sldId id="292" r:id="rId35"/>
    <p:sldId id="284" r:id="rId36"/>
    <p:sldId id="286" r:id="rId37"/>
    <p:sldId id="285" r:id="rId38"/>
    <p:sldId id="293" r:id="rId39"/>
    <p:sldId id="298" r:id="rId40"/>
    <p:sldId id="299" r:id="rId41"/>
    <p:sldId id="290" r:id="rId42"/>
    <p:sldId id="295" r:id="rId43"/>
    <p:sldId id="294" r:id="rId44"/>
    <p:sldId id="297" r:id="rId45"/>
    <p:sldId id="306" r:id="rId46"/>
    <p:sldId id="307" r:id="rId47"/>
    <p:sldId id="310" r:id="rId48"/>
    <p:sldId id="311" r:id="rId49"/>
    <p:sldId id="312" r:id="rId50"/>
    <p:sldId id="313" r:id="rId51"/>
    <p:sldId id="296" r:id="rId52"/>
    <p:sldId id="300" r:id="rId53"/>
    <p:sldId id="326" r:id="rId54"/>
    <p:sldId id="301" r:id="rId55"/>
    <p:sldId id="303" r:id="rId56"/>
    <p:sldId id="304" r:id="rId57"/>
    <p:sldId id="305" r:id="rId58"/>
    <p:sldId id="315" r:id="rId59"/>
    <p:sldId id="314" r:id="rId60"/>
    <p:sldId id="302" r:id="rId61"/>
    <p:sldId id="316" r:id="rId62"/>
    <p:sldId id="327" r:id="rId63"/>
    <p:sldId id="317" r:id="rId64"/>
    <p:sldId id="325" r:id="rId65"/>
    <p:sldId id="319" r:id="rId66"/>
    <p:sldId id="318" r:id="rId67"/>
    <p:sldId id="333" r:id="rId68"/>
    <p:sldId id="320" r:id="rId69"/>
    <p:sldId id="329" r:id="rId70"/>
    <p:sldId id="330" r:id="rId71"/>
    <p:sldId id="331" r:id="rId72"/>
    <p:sldId id="324" r:id="rId73"/>
    <p:sldId id="321" r:id="rId74"/>
    <p:sldId id="322" r:id="rId75"/>
    <p:sldId id="332" r:id="rId76"/>
    <p:sldId id="328" r:id="rId7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9933"/>
    <a:srgbClr val="AEB5C2"/>
    <a:srgbClr val="C176D8"/>
    <a:srgbClr val="CC66FF"/>
    <a:srgbClr val="CC00CC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>
      <p:cViewPr>
        <p:scale>
          <a:sx n="100" d="100"/>
          <a:sy n="100" d="100"/>
        </p:scale>
        <p:origin x="2190" y="2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8A6E1-1D54-4FC5-8E25-7A314417714F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C647F-60EA-43FD-9127-1D85FB9064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898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C647F-60EA-43FD-9127-1D85FB906441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77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0381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03816" name="Rectangle 8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 anchor="b"/>
          <a:lstStyle>
            <a:lvl1pPr>
              <a:defRPr kumimoji="0" sz="1200">
                <a:latin typeface="Verdana" pitchFamily="34" charset="0"/>
              </a:defRPr>
            </a:lvl1pPr>
          </a:lstStyle>
          <a:p>
            <a:fld id="{4F978CAB-40B1-40ED-8813-F8F85B514B37}" type="datetime1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03817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03818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03821" name="Text Box 13"/>
          <p:cNvSpPr txBox="1">
            <a:spLocks noChangeArrowheads="1"/>
          </p:cNvSpPr>
          <p:nvPr/>
        </p:nvSpPr>
        <p:spPr bwMode="auto">
          <a:xfrm>
            <a:off x="3132138" y="476250"/>
            <a:ext cx="3671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 i="1">
                <a:solidFill>
                  <a:schemeClr val="bg1"/>
                </a:solidFill>
                <a:ea typeface="華康細黑體" pitchFamily="49" charset="-120"/>
              </a:rPr>
              <a:t>National Taiwan University</a:t>
            </a:r>
          </a:p>
        </p:txBody>
      </p:sp>
      <p:sp>
        <p:nvSpPr>
          <p:cNvPr id="503825" name="Text Box 17"/>
          <p:cNvSpPr txBox="1">
            <a:spLocks noChangeArrowheads="1"/>
          </p:cNvSpPr>
          <p:nvPr/>
        </p:nvSpPr>
        <p:spPr bwMode="auto">
          <a:xfrm>
            <a:off x="1984375" y="6232525"/>
            <a:ext cx="6553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latin typeface="Arial Black" pitchFamily="34" charset="0"/>
                <a:ea typeface="新細明體" charset="-120"/>
              </a:rPr>
              <a:t>Robotics Laboratory, ME, NTU</a:t>
            </a:r>
            <a:r>
              <a:rPr lang="en-US" altLang="zh-TW" sz="1600" b="1">
                <a:latin typeface="Verdana" pitchFamily="34" charset="0"/>
                <a:ea typeface="新細明體" charset="-120"/>
              </a:rPr>
              <a:t>      </a:t>
            </a:r>
            <a:r>
              <a:rPr lang="zh-TW" altLang="en-US" sz="1600" b="1">
                <a:latin typeface="Verdana" pitchFamily="34" charset="0"/>
              </a:rPr>
              <a:t>國立台灣大學機器人實驗室</a:t>
            </a:r>
          </a:p>
        </p:txBody>
      </p:sp>
      <p:sp>
        <p:nvSpPr>
          <p:cNvPr id="503827" name="Line 19"/>
          <p:cNvSpPr>
            <a:spLocks noChangeShapeType="1"/>
          </p:cNvSpPr>
          <p:nvPr/>
        </p:nvSpPr>
        <p:spPr bwMode="auto">
          <a:xfrm>
            <a:off x="1908175" y="6545263"/>
            <a:ext cx="6340475" cy="0"/>
          </a:xfrm>
          <a:prstGeom prst="line">
            <a:avLst/>
          </a:prstGeom>
          <a:noFill/>
          <a:ln w="28575">
            <a:solidFill>
              <a:srgbClr val="144E8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03828" name="Line 20"/>
          <p:cNvSpPr>
            <a:spLocks noChangeShapeType="1"/>
          </p:cNvSpPr>
          <p:nvPr/>
        </p:nvSpPr>
        <p:spPr bwMode="auto">
          <a:xfrm>
            <a:off x="1971675" y="6572250"/>
            <a:ext cx="6340475" cy="0"/>
          </a:xfrm>
          <a:prstGeom prst="line">
            <a:avLst/>
          </a:prstGeom>
          <a:noFill/>
          <a:ln w="38100">
            <a:solidFill>
              <a:srgbClr val="95C4E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03829" name="Line 21"/>
          <p:cNvSpPr>
            <a:spLocks noChangeShapeType="1"/>
          </p:cNvSpPr>
          <p:nvPr/>
        </p:nvSpPr>
        <p:spPr bwMode="auto">
          <a:xfrm>
            <a:off x="2073275" y="6610350"/>
            <a:ext cx="6340475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503830" name="Picture 22" descr="NTU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2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8288"/>
            <a:ext cx="1584325" cy="71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9"/>
            <a:ext cx="1330739" cy="1332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29" y="5949280"/>
            <a:ext cx="778970" cy="720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D338A60-A220-4289-AECC-6F1A6EF246F0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92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23063" y="633413"/>
            <a:ext cx="1963737" cy="54927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27088" y="633413"/>
            <a:ext cx="5743575" cy="54927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78B10D6-8507-4469-B758-D21FC6EC88A3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00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2275" y="633413"/>
            <a:ext cx="6994525" cy="8509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8" y="1600200"/>
            <a:ext cx="3852862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832350" y="1600200"/>
            <a:ext cx="385445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832350" y="3938588"/>
            <a:ext cx="385445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>
          <a:xfrm>
            <a:off x="6759575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C535B3B-56FA-426F-9824-257479E6B5DD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557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803F334-0FFC-4E47-AEB0-C8018C40202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5538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6477000"/>
            <a:ext cx="8875713" cy="287338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24400" y="6445250"/>
            <a:ext cx="2816605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>
              <a:spcBef>
                <a:spcPct val="0"/>
              </a:spcBef>
            </a:pPr>
            <a:r>
              <a:rPr lang="en-US" altLang="zh-TW" sz="1600" b="1" dirty="0">
                <a:solidFill>
                  <a:schemeClr val="tx2"/>
                </a:solidFill>
                <a:latin typeface="A.C.M.E. Secret Agent" pitchFamily="34" charset="0"/>
                <a:ea typeface="細明體" pitchFamily="49" charset="-120"/>
              </a:rPr>
              <a:t>Robotics Laboratory, ME, NTU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914400"/>
            <a:ext cx="8418513" cy="762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9" name="Picture 12" descr="2008103112617216_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3"/>
          <a:stretch>
            <a:fillRect/>
          </a:stretch>
        </p:blipFill>
        <p:spPr bwMode="auto">
          <a:xfrm>
            <a:off x="152400" y="2514600"/>
            <a:ext cx="2743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228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 descr="SchoolFuBell1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6" b="8109"/>
          <a:stretch>
            <a:fillRect/>
          </a:stretch>
        </p:blipFill>
        <p:spPr bwMode="auto">
          <a:xfrm>
            <a:off x="6248400" y="3733800"/>
            <a:ext cx="2895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5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75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Elephant" pitchFamily="18" charset="0"/>
              </a:defRPr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44499A2-5819-405C-9008-78530D9FC6B0}" type="datetime1">
              <a:rPr lang="zh-TW" altLang="en-US" smtClean="0"/>
              <a:t>2023/3/9</a:t>
            </a:fld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085184"/>
            <a:ext cx="1150909" cy="1152000"/>
          </a:xfrm>
          <a:prstGeom prst="rect">
            <a:avLst/>
          </a:prstGeom>
        </p:spPr>
      </p:pic>
      <p:grpSp>
        <p:nvGrpSpPr>
          <p:cNvPr id="16" name="群組 15"/>
          <p:cNvGrpSpPr/>
          <p:nvPr userDrawn="1"/>
        </p:nvGrpSpPr>
        <p:grpSpPr>
          <a:xfrm>
            <a:off x="4499992" y="5114007"/>
            <a:ext cx="1584176" cy="1265524"/>
            <a:chOff x="1574651" y="3501008"/>
            <a:chExt cx="1584176" cy="1265524"/>
          </a:xfrm>
          <a:solidFill>
            <a:schemeClr val="bg1"/>
          </a:solidFill>
        </p:grpSpPr>
        <p:pic>
          <p:nvPicPr>
            <p:cNvPr id="17" name="圖片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357" y="3501008"/>
              <a:ext cx="934765" cy="864000"/>
            </a:xfrm>
            <a:prstGeom prst="rect">
              <a:avLst/>
            </a:prstGeom>
            <a:grpFill/>
          </p:spPr>
        </p:pic>
        <p:sp>
          <p:nvSpPr>
            <p:cNvPr id="18" name="文字方塊 17"/>
            <p:cNvSpPr txBox="1"/>
            <p:nvPr userDrawn="1"/>
          </p:nvSpPr>
          <p:spPr>
            <a:xfrm>
              <a:off x="1574651" y="4366422"/>
              <a:ext cx="158417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NTU</a:t>
              </a:r>
              <a:r>
                <a:rPr lang="en-US" altLang="zh-TW" sz="1000" baseline="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ME Robotics Lab.</a:t>
              </a:r>
            </a:p>
            <a:p>
              <a:pPr algn="ctr"/>
              <a:r>
                <a:rPr lang="zh-TW" altLang="en-US" sz="1000" baseline="0" dirty="0"/>
                <a:t>臺大機械系機器人實驗室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859391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EA908C-CFCE-4D43-A07E-9896AE0618DD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83286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DECE51-3DE2-4F59-BEF8-5782B635706F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300235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44550" y="1295400"/>
            <a:ext cx="3756025" cy="4681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52975" y="1295400"/>
            <a:ext cx="3757613" cy="4681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1F2B5F-46D5-4022-AA5C-DC90B2BDA38E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215283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09CF11-4C9F-44C1-9D09-0BAE188E5680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620740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22FAAD-FB43-48D1-9BDD-B5C7E6632782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35762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7EBEF9C-F496-4533-BE8F-3184223E3843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10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D3D38-C305-4E9C-B38A-932466512BDC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440654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138860-C293-41B1-B559-FA59F52BE8DE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476905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655894-24BD-401F-B888-AE4D78F12A28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641447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47E88C-0712-4B98-8221-053075738C3C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701809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418263" y="76200"/>
            <a:ext cx="2092325" cy="59007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41288" y="76200"/>
            <a:ext cx="6124575" cy="59007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88F93C-2C9C-4FC2-BED1-473D5A58D04A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78296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DAFC136-5BF5-4B29-9E66-E94F2B39E9E2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0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27088" y="1600200"/>
            <a:ext cx="385286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32350" y="1600200"/>
            <a:ext cx="38544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CA72AD4-D595-484D-AF14-CD31537C2FF8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0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日期版面配置區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71C9EFE-1C51-4097-9E9E-522BBF58D86A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01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D915B439-A0E7-49A0-9DB7-7B928E32487F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99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23776AB-1417-4F40-BD17-470CEFB420F2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334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B2F87BE-3233-4EA2-A862-3E9661E23C95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09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0198EF1-A724-4E02-A67F-D0D44AC6066F}" type="datetime1">
              <a:rPr lang="zh-TW" altLang="en-US" smtClean="0"/>
              <a:t>2023/3/9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69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Line 2"/>
          <p:cNvSpPr>
            <a:spLocks noChangeShapeType="1"/>
          </p:cNvSpPr>
          <p:nvPr/>
        </p:nvSpPr>
        <p:spPr bwMode="auto">
          <a:xfrm>
            <a:off x="1619250" y="1412875"/>
            <a:ext cx="7056438" cy="0"/>
          </a:xfrm>
          <a:prstGeom prst="line">
            <a:avLst/>
          </a:prstGeom>
          <a:noFill/>
          <a:ln w="9525">
            <a:solidFill>
              <a:srgbClr val="97979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kumimoji="0" sz="1200">
                <a:latin typeface="Verdana" pitchFamily="34" charset="0"/>
                <a:ea typeface="新細明體" charset="-120"/>
              </a:defRPr>
            </a:lvl1pPr>
          </a:lstStyle>
          <a:p>
            <a:endParaRPr lang="zh-TW" altLang="en-US"/>
          </a:p>
        </p:txBody>
      </p:sp>
      <p:sp>
        <p:nvSpPr>
          <p:cNvPr id="5027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59575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>
                <a:latin typeface="Verdana" pitchFamily="34" charset="0"/>
                <a:ea typeface="新細明體" charset="-12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02790" name="Text Box 6"/>
          <p:cNvSpPr txBox="1">
            <a:spLocks noChangeArrowheads="1"/>
          </p:cNvSpPr>
          <p:nvPr/>
        </p:nvSpPr>
        <p:spPr bwMode="auto">
          <a:xfrm>
            <a:off x="1984375" y="6376988"/>
            <a:ext cx="6553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>
                <a:latin typeface="Arial Black" pitchFamily="34" charset="0"/>
                <a:ea typeface="新細明體" charset="-120"/>
              </a:rPr>
              <a:t>Robotics Laboratory, ME, NTU</a:t>
            </a:r>
            <a:r>
              <a:rPr lang="en-US" altLang="zh-TW" sz="1600" b="1">
                <a:latin typeface="Verdana" pitchFamily="34" charset="0"/>
                <a:ea typeface="新細明體" charset="-120"/>
              </a:rPr>
              <a:t>      </a:t>
            </a:r>
            <a:r>
              <a:rPr lang="zh-TW" altLang="en-US" sz="1600" b="1">
                <a:latin typeface="Verdana" pitchFamily="34" charset="0"/>
              </a:rPr>
              <a:t>國立台灣大學機器人實驗室</a:t>
            </a:r>
          </a:p>
        </p:txBody>
      </p:sp>
      <p:pic>
        <p:nvPicPr>
          <p:cNvPr id="502791" name="Picture 7" descr="NTU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2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15888"/>
            <a:ext cx="684213" cy="30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2792" name="Text Box 8"/>
          <p:cNvSpPr txBox="1">
            <a:spLocks noChangeArrowheads="1"/>
          </p:cNvSpPr>
          <p:nvPr/>
        </p:nvSpPr>
        <p:spPr bwMode="auto">
          <a:xfrm>
            <a:off x="827088" y="404813"/>
            <a:ext cx="2651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600" b="1" i="1">
                <a:solidFill>
                  <a:schemeClr val="bg1"/>
                </a:solidFill>
                <a:ea typeface="華康細黑體" pitchFamily="49" charset="-120"/>
              </a:rPr>
              <a:t>National Taiwan University</a:t>
            </a:r>
          </a:p>
        </p:txBody>
      </p:sp>
      <p:sp>
        <p:nvSpPr>
          <p:cNvPr id="502802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1692275" y="633413"/>
            <a:ext cx="6994525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502803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600200"/>
            <a:ext cx="785971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02804" name="Rectangle 2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400">
                <a:latin typeface="Arial" charset="0"/>
                <a:ea typeface="新細明體" charset="-120"/>
              </a:defRPr>
            </a:lvl1pPr>
          </a:lstStyle>
          <a:p>
            <a:fld id="{5CFAAD30-63F3-4147-BADC-F58D6FB9639B}" type="datetime1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02806" name="Line 22"/>
          <p:cNvSpPr>
            <a:spLocks noChangeShapeType="1"/>
          </p:cNvSpPr>
          <p:nvPr/>
        </p:nvSpPr>
        <p:spPr bwMode="auto">
          <a:xfrm>
            <a:off x="1908175" y="6689725"/>
            <a:ext cx="6340475" cy="0"/>
          </a:xfrm>
          <a:prstGeom prst="line">
            <a:avLst/>
          </a:prstGeom>
          <a:noFill/>
          <a:ln w="28575">
            <a:solidFill>
              <a:srgbClr val="144E8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02807" name="Line 23"/>
          <p:cNvSpPr>
            <a:spLocks noChangeShapeType="1"/>
          </p:cNvSpPr>
          <p:nvPr/>
        </p:nvSpPr>
        <p:spPr bwMode="auto">
          <a:xfrm>
            <a:off x="1971675" y="6716713"/>
            <a:ext cx="6340475" cy="0"/>
          </a:xfrm>
          <a:prstGeom prst="line">
            <a:avLst/>
          </a:prstGeom>
          <a:noFill/>
          <a:ln w="38100">
            <a:solidFill>
              <a:srgbClr val="95C4E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02808" name="Line 24"/>
          <p:cNvSpPr>
            <a:spLocks noChangeShapeType="1"/>
          </p:cNvSpPr>
          <p:nvPr/>
        </p:nvSpPr>
        <p:spPr bwMode="auto">
          <a:xfrm>
            <a:off x="2073275" y="6754813"/>
            <a:ext cx="6340475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" y="12582"/>
            <a:ext cx="827216" cy="828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093296"/>
            <a:ext cx="778971" cy="720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5EB0AE"/>
        </a:buClr>
        <a:buSzPct val="80000"/>
        <a:buFont typeface="Wingdings" pitchFamily="2" charset="2"/>
        <a:buChar char="¡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5EB0AE"/>
        </a:buClr>
        <a:buSzPct val="8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5EB0AE"/>
        </a:buClr>
        <a:buSzPct val="80000"/>
        <a:buFont typeface="Wingdings" pitchFamily="2" charset="2"/>
        <a:buChar char="¡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5EB0AE"/>
        </a:buClr>
        <a:buSzPct val="80000"/>
        <a:buFont typeface="Wingdings" pitchFamily="2" charset="2"/>
        <a:buChar char="l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5EB0AE"/>
        </a:buClr>
        <a:buSzPct val="80000"/>
        <a:buFont typeface="Wingdings" pitchFamily="2" charset="2"/>
        <a:buChar char="¡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5EB0AE"/>
        </a:buClr>
        <a:buSzPct val="80000"/>
        <a:buFont typeface="Wingdings" pitchFamily="2" charset="2"/>
        <a:buChar char="¡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5EB0AE"/>
        </a:buClr>
        <a:buSzPct val="80000"/>
        <a:buFont typeface="Wingdings" pitchFamily="2" charset="2"/>
        <a:buChar char="¡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5EB0AE"/>
        </a:buClr>
        <a:buSzPct val="80000"/>
        <a:buFont typeface="Wingdings" pitchFamily="2" charset="2"/>
        <a:buChar char="¡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5EB0AE"/>
        </a:buClr>
        <a:buSzPct val="80000"/>
        <a:buFont typeface="Wingdings" pitchFamily="2" charset="2"/>
        <a:buChar char="¡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990600" y="6477000"/>
            <a:ext cx="7885113" cy="287338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1288" y="76200"/>
            <a:ext cx="72056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4550" y="1295400"/>
            <a:ext cx="7666038" cy="468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844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3817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latin typeface="Arial" charset="0"/>
                <a:ea typeface="新細明體" pitchFamily="18" charset="-120"/>
              </a:defRPr>
            </a:lvl1pPr>
          </a:lstStyle>
          <a:p>
            <a:endParaRPr lang="zh-TW" altLang="en-US"/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Arial" charset="0"/>
                <a:ea typeface="新細明體" pitchFamily="18" charset="-12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32" name="Rectangle 11"/>
          <p:cNvSpPr>
            <a:spLocks noChangeArrowheads="1"/>
          </p:cNvSpPr>
          <p:nvPr/>
        </p:nvSpPr>
        <p:spPr bwMode="auto">
          <a:xfrm>
            <a:off x="4724400" y="6445250"/>
            <a:ext cx="2816605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>
              <a:spcBef>
                <a:spcPct val="0"/>
              </a:spcBef>
            </a:pPr>
            <a:r>
              <a:rPr lang="en-US" altLang="zh-TW" sz="1600" b="1" dirty="0">
                <a:solidFill>
                  <a:schemeClr val="tx2"/>
                </a:solidFill>
                <a:latin typeface="A.C.M.E. Secret Agent" pitchFamily="34" charset="0"/>
                <a:ea typeface="細明體" pitchFamily="49" charset="-120"/>
              </a:rPr>
              <a:t>Robotics Laboratory, ME, NTU</a:t>
            </a:r>
          </a:p>
        </p:txBody>
      </p:sp>
      <p:sp>
        <p:nvSpPr>
          <p:cNvPr id="1033" name="Rectangle 12"/>
          <p:cNvSpPr>
            <a:spLocks noChangeArrowheads="1"/>
          </p:cNvSpPr>
          <p:nvPr/>
        </p:nvSpPr>
        <p:spPr bwMode="auto">
          <a:xfrm>
            <a:off x="0" y="914400"/>
            <a:ext cx="8418513" cy="762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47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5257800"/>
            <a:ext cx="1676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Arial" charset="0"/>
                <a:ea typeface="新細明體" pitchFamily="18" charset="-120"/>
              </a:defRPr>
            </a:lvl1pPr>
          </a:lstStyle>
          <a:p>
            <a:fld id="{6E07F3AA-3A53-40FB-A645-7D38F9F4802B}" type="datetime1">
              <a:rPr lang="zh-TW" altLang="en-US" smtClean="0"/>
              <a:t>2023/3/9</a:t>
            </a:fld>
            <a:endParaRPr lang="zh-TW" altLang="en-US"/>
          </a:p>
        </p:txBody>
      </p:sp>
      <p:pic>
        <p:nvPicPr>
          <p:cNvPr id="1036" name="Picture 21" descr="2008103112617216_2"/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3"/>
          <a:stretch>
            <a:fillRect/>
          </a:stretch>
        </p:blipFill>
        <p:spPr bwMode="auto">
          <a:xfrm>
            <a:off x="6770688" y="3048000"/>
            <a:ext cx="23733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82550"/>
            <a:ext cx="1150909" cy="1152000"/>
          </a:xfrm>
          <a:prstGeom prst="rect">
            <a:avLst/>
          </a:prstGeom>
        </p:spPr>
      </p:pic>
      <p:grpSp>
        <p:nvGrpSpPr>
          <p:cNvPr id="6" name="群組 5"/>
          <p:cNvGrpSpPr/>
          <p:nvPr userDrawn="1"/>
        </p:nvGrpSpPr>
        <p:grpSpPr>
          <a:xfrm>
            <a:off x="-9946" y="5599892"/>
            <a:ext cx="1584176" cy="1265524"/>
            <a:chOff x="1574651" y="3501008"/>
            <a:chExt cx="1584176" cy="1265524"/>
          </a:xfrm>
          <a:solidFill>
            <a:schemeClr val="bg1"/>
          </a:solidFill>
        </p:grpSpPr>
        <p:pic>
          <p:nvPicPr>
            <p:cNvPr id="4" name="圖片 3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357" y="3501008"/>
              <a:ext cx="934765" cy="864000"/>
            </a:xfrm>
            <a:prstGeom prst="rect">
              <a:avLst/>
            </a:prstGeom>
            <a:grpFill/>
          </p:spPr>
        </p:pic>
        <p:sp>
          <p:nvSpPr>
            <p:cNvPr id="5" name="文字方塊 4"/>
            <p:cNvSpPr txBox="1"/>
            <p:nvPr userDrawn="1"/>
          </p:nvSpPr>
          <p:spPr>
            <a:xfrm>
              <a:off x="1574651" y="4366422"/>
              <a:ext cx="158417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NTU</a:t>
              </a:r>
              <a:r>
                <a:rPr lang="en-US" altLang="zh-TW" sz="1000" baseline="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ME Robotics Lab.</a:t>
              </a:r>
            </a:p>
            <a:p>
              <a:pPr algn="ctr"/>
              <a:r>
                <a:rPr lang="zh-TW" altLang="en-US" sz="1000" baseline="0" dirty="0"/>
                <a:t>臺大機械系機器人實驗室</a:t>
              </a:r>
              <a:endParaRPr lang="zh-TW" altLang="en-US" sz="100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 spd="slow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Imprint MT Shadow" pitchFamily="82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Imprint MT Shadow" pitchFamily="82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Imprint MT Shadow" pitchFamily="82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Imprint MT Shadow" pitchFamily="82" charset="0"/>
          <a:ea typeface="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Imprint MT Shadow" pitchFamily="82" charset="0"/>
          <a:ea typeface="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Imprint MT Shadow" pitchFamily="82" charset="0"/>
          <a:ea typeface="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Imprint MT Shadow" pitchFamily="82" charset="0"/>
          <a:ea typeface="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Imprint MT Shadow" pitchFamily="82" charset="0"/>
          <a:ea typeface="標楷體" pitchFamily="65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333333"/>
        </a:buClr>
        <a:buSzPct val="60000"/>
        <a:buFont typeface="Wingdings" pitchFamily="2" charset="2"/>
        <a:buChar char="Ø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aglemox/2023-RobotLab-Cpp-Training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2023 C++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 研一 王易騰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34163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593AAE-258D-4A51-AC30-22935F09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12E0D6-DA37-49B1-A25B-F9DDFC3A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函式庫</a:t>
            </a:r>
            <a:r>
              <a:rPr lang="en-US" altLang="zh-TW" dirty="0"/>
              <a:t>&lt;</a:t>
            </a:r>
            <a:r>
              <a:rPr lang="en-US" altLang="zh-TW" dirty="0" err="1"/>
              <a:t>iomanip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(IO</a:t>
            </a:r>
            <a:r>
              <a:rPr lang="zh-TW" altLang="en-US" dirty="0"/>
              <a:t> </a:t>
            </a:r>
            <a:r>
              <a:rPr lang="en-US" altLang="zh-TW" dirty="0"/>
              <a:t>Manipulation)</a:t>
            </a:r>
          </a:p>
          <a:p>
            <a:r>
              <a:rPr lang="zh-TW" altLang="en-US" dirty="0"/>
              <a:t>常用函式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格式旗標</a:t>
            </a: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Format Flag)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FE7A6A-A971-486E-88FD-CF0C0EEBDF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5F1C1C9-A234-4842-AC3C-8812E088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60" y="2124146"/>
            <a:ext cx="5292080" cy="151202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2292F02-7398-417D-A2B0-F6AEDC546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69" y="3789040"/>
            <a:ext cx="5137262" cy="22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3376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12E0D6-DA37-49B1-A25B-F9DDFC3A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490C9FB-B489-43F9-993E-9046CE18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29" y="1844696"/>
            <a:ext cx="7092280" cy="248496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593AAE-258D-4A51-AC30-22935F09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FE7A6A-A971-486E-88FD-CF0C0EEBDF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8CF133-B2DD-495E-87C9-879AA478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03" y="4589103"/>
            <a:ext cx="3810532" cy="149563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B08A89F-3C09-403E-858B-AE8EE8BDDE38}"/>
              </a:ext>
            </a:extLst>
          </p:cNvPr>
          <p:cNvSpPr txBox="1"/>
          <p:nvPr/>
        </p:nvSpPr>
        <p:spPr>
          <a:xfrm>
            <a:off x="6804248" y="19690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BasicIO-2.cpp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8671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E3624-21DE-4407-B682-DD116A8B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76C01F-40F8-422F-B099-88660259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49" y="1295400"/>
            <a:ext cx="7666038" cy="4681538"/>
          </a:xfrm>
        </p:spPr>
        <p:txBody>
          <a:bodyPr/>
          <a:lstStyle/>
          <a:p>
            <a:r>
              <a:rPr lang="zh-TW" altLang="en-US" dirty="0"/>
              <a:t>一次宣告</a:t>
            </a:r>
            <a:r>
              <a:rPr lang="en-US" altLang="zh-TW" dirty="0"/>
              <a:t>N</a:t>
            </a:r>
            <a:r>
              <a:rPr lang="zh-TW" altLang="en-US" dirty="0"/>
              <a:t>個變數，使用同個變數名稱並透過索引</a:t>
            </a:r>
            <a:r>
              <a:rPr lang="en-US" altLang="zh-TW" dirty="0"/>
              <a:t>(index)</a:t>
            </a:r>
            <a:r>
              <a:rPr lang="zh-TW" altLang="en-US" dirty="0"/>
              <a:t>來區別。</a:t>
            </a:r>
            <a:endParaRPr lang="en-US" altLang="zh-TW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r>
              <a:rPr lang="en-US" altLang="zh-TW" dirty="0"/>
              <a:t>c</a:t>
            </a:r>
            <a:r>
              <a:rPr lang="zh-TW" altLang="en-US" dirty="0"/>
              <a:t>方法未指定變數值，預設全初始化至</a:t>
            </a:r>
            <a:r>
              <a:rPr lang="en-US" altLang="zh-TW" dirty="0"/>
              <a:t>0</a:t>
            </a:r>
            <a:r>
              <a:rPr lang="zh-TW" altLang="en-US" dirty="0"/>
              <a:t>或空字元</a:t>
            </a:r>
            <a:r>
              <a:rPr lang="en-US" altLang="zh-TW" dirty="0"/>
              <a:t>‘\0’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77ACCA-C0A6-451A-88F9-4D9A1F4FE1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A0B1ED-3A36-4367-8DC4-BA8CFAD60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3"/>
          <a:stretch/>
        </p:blipFill>
        <p:spPr>
          <a:xfrm>
            <a:off x="4967501" y="3611803"/>
            <a:ext cx="3483081" cy="12707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0CA204C-9EAE-4F70-A253-29A8F8F2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88" y="3429000"/>
            <a:ext cx="3887679" cy="163636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9E3D98D-C125-4F03-B64F-407A71ADD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769" y="2060848"/>
            <a:ext cx="3848462" cy="1203573"/>
          </a:xfrm>
          <a:prstGeom prst="rect">
            <a:avLst/>
          </a:prstGeom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1BB17459-4790-4174-86F3-B01304D01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521306"/>
              </p:ext>
            </p:extLst>
          </p:nvPr>
        </p:nvGraphicFramePr>
        <p:xfrm>
          <a:off x="1629568" y="5351616"/>
          <a:ext cx="6096000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2262549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7091189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888882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6217965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3666467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10896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變數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b[0]</a:t>
                      </a:r>
                      <a:r>
                        <a:rPr lang="en-US" altLang="zh-TW" sz="1050" dirty="0"/>
                        <a:t>※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b[1]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b[2]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b[3]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b[4]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123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62520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99AC4407-9B4F-499F-983D-2CBD330AD8B3}"/>
              </a:ext>
            </a:extLst>
          </p:cNvPr>
          <p:cNvSpPr txBox="1"/>
          <p:nvPr/>
        </p:nvSpPr>
        <p:spPr>
          <a:xfrm>
            <a:off x="1629568" y="6102262"/>
            <a:ext cx="1932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/>
              <a:t>※</a:t>
            </a:r>
            <a:r>
              <a:rPr lang="zh-TW" altLang="en-US" sz="1400" b="1" dirty="0"/>
              <a:t>陣列的索引由</a:t>
            </a:r>
            <a:r>
              <a:rPr lang="en-US" altLang="zh-TW" sz="1400" b="1" dirty="0"/>
              <a:t>0</a:t>
            </a:r>
            <a:r>
              <a:rPr lang="zh-TW" altLang="en-US" sz="1400" b="1" dirty="0"/>
              <a:t>開始</a:t>
            </a:r>
          </a:p>
        </p:txBody>
      </p:sp>
    </p:spTree>
    <p:extLst>
      <p:ext uri="{BB962C8B-B14F-4D97-AF65-F5344CB8AC3E}">
        <p14:creationId xmlns:p14="http://schemas.microsoft.com/office/powerpoint/2010/main" val="23199098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A2300-DAE5-4C64-BA49-08FBF111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CF6841-B2E5-4F98-8D8C-B95D7BA46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各種運算子有不同的優先級、結合性</a:t>
            </a:r>
            <a:r>
              <a:rPr lang="en-US" altLang="zh-TW" dirty="0"/>
              <a:t>(</a:t>
            </a:r>
            <a:r>
              <a:rPr lang="zh-TW" altLang="en-US" dirty="0"/>
              <a:t>方向性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算數運算子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%, *, /, +, - (</a:t>
            </a:r>
            <a:r>
              <a:rPr lang="zh-TW" altLang="en-US" dirty="0"/>
              <a:t>按優先及左至右排序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關係運算子</a:t>
            </a:r>
            <a:r>
              <a:rPr lang="en-US" altLang="zh-TW" dirty="0"/>
              <a:t>: &gt;, &lt;, &gt;=, &lt;=, ==, !=</a:t>
            </a:r>
          </a:p>
          <a:p>
            <a:pPr marL="0" indent="0">
              <a:buNone/>
            </a:pPr>
            <a:r>
              <a:rPr lang="zh-TW" altLang="en-US" dirty="0"/>
              <a:t>邏輯運算子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&amp;&amp;, ||, !</a:t>
            </a:r>
          </a:p>
          <a:p>
            <a:pPr marL="0" indent="0">
              <a:buNone/>
            </a:pPr>
            <a:r>
              <a:rPr lang="zh-TW" altLang="en-US" dirty="0"/>
              <a:t>賦值運算子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=, </a:t>
            </a:r>
            <a:r>
              <a:rPr lang="zh-TW" altLang="en-US" dirty="0"/>
              <a:t>各類變形</a:t>
            </a:r>
            <a:endParaRPr lang="en-US" altLang="zh-TW" dirty="0"/>
          </a:p>
          <a:p>
            <a:r>
              <a:rPr lang="zh-TW" altLang="en-US" dirty="0"/>
              <a:t>除賦值、單元運算子外大多順序都由左到右。</a:t>
            </a:r>
            <a:r>
              <a:rPr lang="en-US" altLang="zh-TW" dirty="0"/>
              <a:t>\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C2A809-1342-479A-9CA2-51A8438370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10917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2E7F0-E308-46C7-98C3-02C0511A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D70CB3-2753-40D1-93C1-DDEFC8F6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賦值運算子結合性為右到左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D77FF4-6BA7-44F8-B10D-20064DE834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7D3C73-AFF0-4577-B5CA-6FDE4F09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14" y="3140968"/>
            <a:ext cx="2867425" cy="132416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AD16AC3-2A21-4929-89C0-63A359551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52" y="1939499"/>
            <a:ext cx="4501560" cy="372709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8C8EB6-2AF2-45F1-902B-311FDA65F398}"/>
              </a:ext>
            </a:extLst>
          </p:cNvPr>
          <p:cNvSpPr txBox="1"/>
          <p:nvPr/>
        </p:nvSpPr>
        <p:spPr>
          <a:xfrm>
            <a:off x="4139952" y="2041103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Operator-1.cpp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7587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4FC1F-6A85-49A5-B823-94E8A412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611BC5-8FB9-44BE-8720-2B50BF1C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前置遞增運算子會先處理增量，而後置後處理增量，遞減亦然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EC6BC5-59C4-4C0F-8853-80A5BD0CC9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1299C65-E638-4A93-8E62-F00AC22A4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213" y="3257293"/>
            <a:ext cx="2810267" cy="1181265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C7AB9A75-0ADF-468B-990A-68489C7580F5}"/>
              </a:ext>
            </a:extLst>
          </p:cNvPr>
          <p:cNvGrpSpPr/>
          <p:nvPr/>
        </p:nvGrpSpPr>
        <p:grpSpPr>
          <a:xfrm>
            <a:off x="256928" y="2164482"/>
            <a:ext cx="5827240" cy="3469398"/>
            <a:chOff x="141288" y="2164482"/>
            <a:chExt cx="5827240" cy="346939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AE2B8AA-B8CA-42EC-A485-504E648D5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88" y="2164482"/>
              <a:ext cx="5827240" cy="3469398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881B634-24E3-4ACC-8E37-C9BE1C50F36D}"/>
                </a:ext>
              </a:extLst>
            </p:cNvPr>
            <p:cNvSpPr txBox="1"/>
            <p:nvPr/>
          </p:nvSpPr>
          <p:spPr>
            <a:xfrm>
              <a:off x="1475655" y="3847926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solidFill>
                    <a:srgbClr val="FF99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複合賦值運算子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55610B9-49F4-443A-9870-CAD0E6E7351D}"/>
                </a:ext>
              </a:extLst>
            </p:cNvPr>
            <p:cNvSpPr txBox="1"/>
            <p:nvPr/>
          </p:nvSpPr>
          <p:spPr>
            <a:xfrm>
              <a:off x="4572000" y="2276872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accent3">
                      <a:lumMod val="85000"/>
                    </a:schemeClr>
                  </a:solidFill>
                </a:rPr>
                <a:t>Operator-2.cpp</a:t>
              </a:r>
              <a:endParaRPr lang="zh-TW" altLang="en-US" sz="1400" dirty="0">
                <a:solidFill>
                  <a:schemeClr val="accent3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58496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5F007-C297-4996-9F56-C5BE1A39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220E88-7F40-448C-9321-AC4050D7A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賦值、計算時的顯式、隱式轉換</a:t>
            </a:r>
            <a:endParaRPr lang="en-US" altLang="zh-TW" dirty="0"/>
          </a:p>
          <a:p>
            <a:r>
              <a:rPr lang="en-US" altLang="zh-TW" dirty="0"/>
              <a:t>&lt;</a:t>
            </a:r>
            <a:r>
              <a:rPr lang="en-US" altLang="zh-TW" dirty="0" err="1"/>
              <a:t>typeinfo</a:t>
            </a:r>
            <a:r>
              <a:rPr lang="en-US" altLang="zh-TW" dirty="0"/>
              <a:t>&gt;</a:t>
            </a:r>
            <a:r>
              <a:rPr lang="zh-TW" altLang="en-US" dirty="0"/>
              <a:t>的</a:t>
            </a:r>
            <a:r>
              <a:rPr lang="en-US" altLang="zh-TW" dirty="0" err="1"/>
              <a:t>typeid</a:t>
            </a:r>
            <a:r>
              <a:rPr lang="en-US" altLang="zh-TW" dirty="0"/>
              <a:t>().name()</a:t>
            </a:r>
            <a:r>
              <a:rPr lang="zh-TW" altLang="en-US" dirty="0"/>
              <a:t>回傳資料類型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2E99D4-77A3-4156-B4BA-DEB1B61D69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01BC97-9186-48FE-AA50-EB2EACD00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" b="1"/>
          <a:stretch/>
        </p:blipFill>
        <p:spPr>
          <a:xfrm>
            <a:off x="5783792" y="3164456"/>
            <a:ext cx="3126315" cy="16056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553C33-6A0A-4755-A7FB-04668B510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53" y="2475545"/>
            <a:ext cx="5501465" cy="298348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90CFEF9-1233-4418-AAFE-B550F3B62397}"/>
              </a:ext>
            </a:extLst>
          </p:cNvPr>
          <p:cNvSpPr txBox="1"/>
          <p:nvPr/>
        </p:nvSpPr>
        <p:spPr>
          <a:xfrm>
            <a:off x="4499992" y="2545159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Operator-3.cpp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70110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144AB-FA19-42CB-9470-330204DC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29DBB4-3FFF-4935-9A59-02DBB6C85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關係、邏輯運算子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E15AEF-8ABA-464C-9288-5D7C952CD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5450D7E-FBD6-443F-9FF4-758DA88FC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662" y="2978181"/>
            <a:ext cx="2753109" cy="13336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EF85FC7-D5EC-4E07-B994-AF6170CE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2" y="1988840"/>
            <a:ext cx="5311907" cy="331236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FB7771E-78AF-4ED4-BE3C-FB8698517E20}"/>
              </a:ext>
            </a:extLst>
          </p:cNvPr>
          <p:cNvSpPr txBox="1"/>
          <p:nvPr/>
        </p:nvSpPr>
        <p:spPr>
          <a:xfrm>
            <a:off x="4462496" y="206084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Operator-4.cpp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4711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7C5C3-593D-4E4F-912E-F39E06B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If-else Statement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A1293D-F5D2-438C-A46C-3CF0053D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</a:t>
            </a:r>
            <a:r>
              <a:rPr lang="en-US" altLang="zh-TW" dirty="0"/>
              <a:t>…</a:t>
            </a:r>
            <a:r>
              <a:rPr lang="zh-TW" altLang="en-US" dirty="0"/>
              <a:t>就</a:t>
            </a:r>
            <a:r>
              <a:rPr lang="en-US" altLang="zh-TW" dirty="0"/>
              <a:t>…(</a:t>
            </a:r>
            <a:r>
              <a:rPr lang="zh-TW" altLang="en-US" dirty="0"/>
              <a:t>否則</a:t>
            </a:r>
            <a:r>
              <a:rPr lang="en-US" altLang="zh-TW" dirty="0"/>
              <a:t>…)</a:t>
            </a:r>
          </a:p>
          <a:p>
            <a:r>
              <a:rPr lang="zh-TW" altLang="en-US" dirty="0"/>
              <a:t>如果</a:t>
            </a:r>
            <a:r>
              <a:rPr lang="en-US" altLang="zh-TW" dirty="0"/>
              <a:t>…</a:t>
            </a:r>
            <a:r>
              <a:rPr lang="zh-TW" altLang="en-US" dirty="0"/>
              <a:t>就</a:t>
            </a:r>
            <a:r>
              <a:rPr lang="en-US" altLang="zh-TW" dirty="0"/>
              <a:t>…</a:t>
            </a:r>
            <a:r>
              <a:rPr lang="zh-TW" altLang="en-US" dirty="0"/>
              <a:t>否則如果</a:t>
            </a:r>
            <a:r>
              <a:rPr lang="en-US" altLang="zh-TW" dirty="0"/>
              <a:t>…</a:t>
            </a:r>
            <a:r>
              <a:rPr lang="zh-TW" altLang="en-US" dirty="0"/>
              <a:t>就</a:t>
            </a:r>
            <a:r>
              <a:rPr lang="en-US" altLang="zh-TW" dirty="0"/>
              <a:t>…(</a:t>
            </a:r>
            <a:r>
              <a:rPr lang="zh-TW" altLang="en-US" dirty="0"/>
              <a:t>否則</a:t>
            </a:r>
            <a:r>
              <a:rPr lang="en-US" altLang="zh-TW" dirty="0"/>
              <a:t>…)</a:t>
            </a:r>
          </a:p>
          <a:p>
            <a:pPr marL="0" indent="0">
              <a:buNone/>
            </a:pPr>
            <a:r>
              <a:rPr lang="en-US" altLang="zh-TW" dirty="0"/>
              <a:t>e.g.</a:t>
            </a:r>
            <a:r>
              <a:rPr lang="zh-TW" altLang="en-US" dirty="0"/>
              <a:t> 如果</a:t>
            </a:r>
            <a:r>
              <a:rPr lang="zh-TW" altLang="en-US" dirty="0">
                <a:solidFill>
                  <a:srgbClr val="FF0000"/>
                </a:solidFill>
              </a:rPr>
              <a:t>市場有蛋</a:t>
            </a:r>
            <a:r>
              <a:rPr lang="zh-TW" altLang="en-US" dirty="0"/>
              <a:t>就</a:t>
            </a:r>
            <a:r>
              <a:rPr lang="zh-TW" altLang="en-US" dirty="0">
                <a:solidFill>
                  <a:srgbClr val="0070C0"/>
                </a:solidFill>
              </a:rPr>
              <a:t>買十顆蛋</a:t>
            </a:r>
            <a:r>
              <a:rPr lang="zh-TW" altLang="en-US" dirty="0"/>
              <a:t>；否則如果</a:t>
            </a:r>
            <a:r>
              <a:rPr lang="zh-TW" altLang="en-US" dirty="0">
                <a:solidFill>
                  <a:srgbClr val="FF0000"/>
                </a:solidFill>
              </a:rPr>
              <a:t>超市有蛋</a:t>
            </a:r>
            <a:r>
              <a:rPr lang="zh-TW" altLang="en-US" dirty="0"/>
              <a:t>就</a:t>
            </a:r>
            <a:r>
              <a:rPr lang="zh-TW" altLang="en-US" dirty="0">
                <a:solidFill>
                  <a:srgbClr val="0070C0"/>
                </a:solidFill>
              </a:rPr>
              <a:t>買一盒蛋</a:t>
            </a:r>
            <a:r>
              <a:rPr lang="zh-TW" altLang="en-US" dirty="0"/>
              <a:t>；否則就</a:t>
            </a:r>
            <a:r>
              <a:rPr lang="zh-TW" altLang="en-US" dirty="0">
                <a:solidFill>
                  <a:srgbClr val="0070C0"/>
                </a:solidFill>
              </a:rPr>
              <a:t>不買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EE27D6-16EE-4CD7-AB50-E9F56258E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F13E7E8-CA52-4AF5-87AC-35A7D2A2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28" y="3062339"/>
            <a:ext cx="2733675" cy="285369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056F83B-02DA-48DB-A7EA-0D4DA3877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00622"/>
            <a:ext cx="3191755" cy="390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564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368FB-B2A2-4A4F-A068-77C68717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If-else Statement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BBD25-F513-4440-AF5D-E10939F50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使用結構控制的語法建議使用大括號</a:t>
            </a:r>
            <a:r>
              <a:rPr lang="en-US" altLang="zh-TW" dirty="0"/>
              <a:t>{}</a:t>
            </a:r>
            <a:r>
              <a:rPr lang="zh-TW" altLang="en-US" dirty="0"/>
              <a:t>，將</a:t>
            </a:r>
            <a:r>
              <a:rPr lang="en-US" altLang="zh-TW" dirty="0"/>
              <a:t>statement</a:t>
            </a:r>
            <a:r>
              <a:rPr lang="zh-TW" altLang="en-US" dirty="0"/>
              <a:t>包起來。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A87D04-F41A-4B62-80A8-C8A54A3E5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D61F6DB-0A33-4D90-BD10-7D3AEB41ED3F}"/>
              </a:ext>
            </a:extLst>
          </p:cNvPr>
          <p:cNvGrpSpPr>
            <a:grpSpLocks noChangeAspect="1"/>
          </p:cNvGrpSpPr>
          <p:nvPr/>
        </p:nvGrpSpPr>
        <p:grpSpPr>
          <a:xfrm>
            <a:off x="971600" y="2363921"/>
            <a:ext cx="3729536" cy="3168352"/>
            <a:chOff x="2459427" y="2060848"/>
            <a:chExt cx="4225146" cy="358938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D740427-AFC1-4FEE-BFBA-5D64A29FA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9427" y="2060848"/>
              <a:ext cx="4225146" cy="358938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F80CB29-B00B-41FF-8090-E292E72F72DC}"/>
                </a:ext>
              </a:extLst>
            </p:cNvPr>
            <p:cNvSpPr/>
            <p:nvPr/>
          </p:nvSpPr>
          <p:spPr bwMode="auto">
            <a:xfrm>
              <a:off x="3275856" y="3212976"/>
              <a:ext cx="432048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344591-C532-42BD-839B-D94642948A9E}"/>
                </a:ext>
              </a:extLst>
            </p:cNvPr>
            <p:cNvSpPr/>
            <p:nvPr/>
          </p:nvSpPr>
          <p:spPr bwMode="auto">
            <a:xfrm>
              <a:off x="3707904" y="4725144"/>
              <a:ext cx="432048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6FE00EBE-72C0-4EDD-9998-CA74BDE80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03" y="2374451"/>
            <a:ext cx="3729536" cy="282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8135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6AFBBA2-CD4D-41D9-A6F7-2A1B54F1B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" b="54088"/>
          <a:stretch/>
        </p:blipFill>
        <p:spPr>
          <a:xfrm>
            <a:off x="1158499" y="1032099"/>
            <a:ext cx="4493621" cy="541555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CF87A198-6F9D-4C62-8639-C14D3AB59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7" r="45826" b="3680"/>
          <a:stretch/>
        </p:blipFill>
        <p:spPr bwMode="auto">
          <a:xfrm>
            <a:off x="5652120" y="1034246"/>
            <a:ext cx="2385066" cy="54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5207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8754F3-A9C8-4189-9606-72771D4C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If-else Statement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549FD9A-536C-4CDC-A1D5-2FE79E444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9250" y="3173645"/>
            <a:ext cx="2772162" cy="85737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979ED9-FAA8-4B8D-AD1F-844662472F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7260A9E-EBB8-4D43-8075-B063CADB5040}"/>
              </a:ext>
            </a:extLst>
          </p:cNvPr>
          <p:cNvGrpSpPr/>
          <p:nvPr/>
        </p:nvGrpSpPr>
        <p:grpSpPr>
          <a:xfrm>
            <a:off x="297421" y="1359049"/>
            <a:ext cx="5498715" cy="4486562"/>
            <a:chOff x="225911" y="1359049"/>
            <a:chExt cx="5498715" cy="448656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CE5ACB9-5D58-493D-8C02-B425DE4E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911" y="1359049"/>
              <a:ext cx="5498715" cy="4486562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28795CB-9565-4B22-BBC1-AEA3B741A66F}"/>
                </a:ext>
              </a:extLst>
            </p:cNvPr>
            <p:cNvSpPr txBox="1"/>
            <p:nvPr/>
          </p:nvSpPr>
          <p:spPr>
            <a:xfrm>
              <a:off x="4716016" y="1484784"/>
              <a:ext cx="9231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accent3">
                      <a:lumMod val="85000"/>
                    </a:schemeClr>
                  </a:solidFill>
                </a:rPr>
                <a:t>Ifelse.cpp</a:t>
              </a:r>
              <a:endParaRPr lang="zh-TW" altLang="en-US" sz="1400" dirty="0">
                <a:solidFill>
                  <a:schemeClr val="accent3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54005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4F241-73C7-4599-84E6-3086B525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Switch Statement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734E52-432D-4EA6-9195-FEBE58D1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根據整數運算式</a:t>
            </a:r>
            <a:r>
              <a:rPr lang="en-US" altLang="zh-TW" dirty="0"/>
              <a:t>(expression)</a:t>
            </a:r>
            <a:r>
              <a:rPr lang="zh-TW" altLang="en-US" dirty="0"/>
              <a:t>的值，執行不同的陳述句。</a:t>
            </a:r>
            <a:endParaRPr lang="en-US" altLang="zh-TW" dirty="0"/>
          </a:p>
          <a:p>
            <a:r>
              <a:rPr lang="en-US" altLang="zh-TW" dirty="0"/>
              <a:t>case</a:t>
            </a:r>
            <a:r>
              <a:rPr lang="zh-TW" altLang="en-US" dirty="0"/>
              <a:t> </a:t>
            </a:r>
            <a:r>
              <a:rPr lang="en-US" altLang="zh-TW" dirty="0"/>
              <a:t>1:</a:t>
            </a:r>
            <a:r>
              <a:rPr lang="zh-TW" altLang="en-US" dirty="0"/>
              <a:t>類似 </a:t>
            </a:r>
            <a:r>
              <a:rPr lang="en-US" altLang="zh-TW" dirty="0"/>
              <a:t>if (condition==1)</a:t>
            </a:r>
            <a:r>
              <a:rPr lang="zh-TW" altLang="en-US" dirty="0"/>
              <a:t>，</a:t>
            </a:r>
            <a:r>
              <a:rPr lang="en-US" altLang="zh-TW" dirty="0"/>
              <a:t>default: </a:t>
            </a:r>
            <a:r>
              <a:rPr lang="zh-TW" altLang="en-US" dirty="0"/>
              <a:t>類似</a:t>
            </a:r>
            <a:r>
              <a:rPr lang="en-US" altLang="zh-TW" dirty="0"/>
              <a:t>else</a:t>
            </a:r>
            <a:r>
              <a:rPr lang="zh-TW" altLang="en-US" dirty="0"/>
              <a:t>處理不符合其他條件的情況。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0C42EA-8A79-4BF0-9225-B449338D9D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52FE69-29C4-494A-8B7A-969BE1CB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27" y="2393831"/>
            <a:ext cx="3092946" cy="38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6600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4F241-73C7-4599-84E6-3086B525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Switch Statement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734E52-432D-4EA6-9195-FEBE58D1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適合處理簡單、重複判斷的條件，若要選擇特定範圍也可用</a:t>
            </a:r>
            <a:r>
              <a:rPr lang="en-US" altLang="zh-TW" dirty="0"/>
              <a:t>a … b</a:t>
            </a:r>
            <a:r>
              <a:rPr lang="zh-TW" altLang="en-US" dirty="0"/>
              <a:t>表示。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0C42EA-8A79-4BF0-9225-B449338D9D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D71FB72-EAD8-45D9-940F-F0296AC7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99" y="2027261"/>
            <a:ext cx="3728170" cy="435406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3DEBE53-3488-48BE-AA8F-BC77471B6463}"/>
              </a:ext>
            </a:extLst>
          </p:cNvPr>
          <p:cNvSpPr txBox="1"/>
          <p:nvPr/>
        </p:nvSpPr>
        <p:spPr>
          <a:xfrm>
            <a:off x="2454723" y="3501008"/>
            <a:ext cx="2063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r>
              <a:rPr lang="en-US" altLang="zh-TW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break</a:t>
            </a:r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往下個</a:t>
            </a:r>
            <a:r>
              <a:rPr lang="en-US" altLang="zh-TW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case</a:t>
            </a:r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statement</a:t>
            </a:r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678439F-4CAB-49BD-AD5A-EED02E51C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444" y="2057746"/>
            <a:ext cx="3991996" cy="429309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1AAE2E-86E3-4B0F-ACF7-72CC8B82138B}"/>
              </a:ext>
            </a:extLst>
          </p:cNvPr>
          <p:cNvSpPr txBox="1"/>
          <p:nvPr/>
        </p:nvSpPr>
        <p:spPr>
          <a:xfrm>
            <a:off x="3147672" y="2153984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SwitchCase-1.cpp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8B732A8-7D89-418E-96E8-8058B04B289F}"/>
              </a:ext>
            </a:extLst>
          </p:cNvPr>
          <p:cNvSpPr txBox="1"/>
          <p:nvPr/>
        </p:nvSpPr>
        <p:spPr>
          <a:xfrm>
            <a:off x="6998420" y="2153984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SwitchCase-2.cpp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5373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4F241-73C7-4599-84E6-3086B525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Switch Statement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734E52-432D-4EA6-9195-FEBE58D1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輸出結果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0C42EA-8A79-4BF0-9225-B449338D9D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11AAE2E-86E3-4B0F-ACF7-72CC8B82138B}"/>
              </a:ext>
            </a:extLst>
          </p:cNvPr>
          <p:cNvSpPr txBox="1"/>
          <p:nvPr/>
        </p:nvSpPr>
        <p:spPr>
          <a:xfrm>
            <a:off x="2140147" y="2120456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SwitchCase-1.cpp</a:t>
            </a:r>
            <a:endParaRPr lang="zh-TW" altLang="en-US" sz="1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8B732A8-7D89-418E-96E8-8058B04B289F}"/>
              </a:ext>
            </a:extLst>
          </p:cNvPr>
          <p:cNvSpPr txBox="1"/>
          <p:nvPr/>
        </p:nvSpPr>
        <p:spPr>
          <a:xfrm>
            <a:off x="5491686" y="211003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SwitchCase-2.cpp</a:t>
            </a:r>
            <a:endParaRPr lang="zh-TW" altLang="en-US" sz="1400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84D6B61-0883-4FD3-B5E8-5B58D615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95" y="2428233"/>
            <a:ext cx="2562583" cy="276263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C6A73678-C44D-4734-BE18-ECA72ACF1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10" y="2428233"/>
            <a:ext cx="2648320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13470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910464-4BF8-458D-91D2-53F6852F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5E5C6B-95BA-46C6-AD35-893D54825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173DCA-B0E4-4A3C-B01F-009FED024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66D1F8-B0BB-42CE-BB0E-D71D69FAF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4738" r="10625" b="4711"/>
          <a:stretch/>
        </p:blipFill>
        <p:spPr bwMode="auto">
          <a:xfrm>
            <a:off x="1170236" y="1331155"/>
            <a:ext cx="6803528" cy="48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07964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E6A42-6977-4699-A0DE-13CF3CF0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ADB42E-5522-4246-B0DB-9B6A5BA8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loop</a:t>
            </a:r>
          </a:p>
          <a:p>
            <a:r>
              <a:rPr lang="zh-TW" altLang="en-US" dirty="0"/>
              <a:t>簡單的遍尋</a:t>
            </a:r>
            <a:r>
              <a:rPr lang="en-US" altLang="zh-TW" dirty="0"/>
              <a:t>x</a:t>
            </a:r>
            <a:r>
              <a:rPr lang="zh-TW" altLang="en-US" dirty="0"/>
              <a:t>，並印出數值。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10827-C376-4F8D-9C21-DD24C8EA2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F3EAA2C-3B94-4BF3-9443-446E8AEA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25" y="2233279"/>
            <a:ext cx="6521549" cy="29505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6E061D3-CE21-4BFE-86F0-C90B610C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63" y="5249352"/>
            <a:ext cx="3208074" cy="55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3397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E6A42-6977-4699-A0DE-13CF3CF0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ADB42E-5522-4246-B0DB-9B6A5BA8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常用遞增</a:t>
            </a:r>
            <a:r>
              <a:rPr lang="en-US" altLang="zh-TW" dirty="0"/>
              <a:t>/</a:t>
            </a:r>
            <a:r>
              <a:rPr lang="zh-TW" altLang="en-US" dirty="0"/>
              <a:t>減來進行迴圈控制，但可以是任何運算式，也可以用</a:t>
            </a:r>
            <a:r>
              <a:rPr lang="en-US" altLang="zh-TW" dirty="0"/>
              <a:t>,</a:t>
            </a:r>
            <a:r>
              <a:rPr lang="zh-TW" altLang="en-US" dirty="0"/>
              <a:t>分隔執行多個運算式。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10827-C376-4F8D-9C21-DD24C8EA2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1DC4499-60F5-4E92-9F0F-9AECF7E0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71" y="2031121"/>
            <a:ext cx="5997055" cy="3531479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0EC2593-C479-44E2-ADDE-96A9CA16E0C2}"/>
              </a:ext>
            </a:extLst>
          </p:cNvPr>
          <p:cNvCxnSpPr>
            <a:cxnSpLocks/>
          </p:cNvCxnSpPr>
          <p:nvPr/>
        </p:nvCxnSpPr>
        <p:spPr bwMode="auto">
          <a:xfrm>
            <a:off x="5915212" y="3429000"/>
            <a:ext cx="1095188" cy="0"/>
          </a:xfrm>
          <a:prstGeom prst="line">
            <a:avLst/>
          </a:prstGeom>
          <a:ln>
            <a:solidFill>
              <a:srgbClr val="FF3399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C00418E7-0F49-4D12-BB9D-4B955022C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8"/>
          <a:stretch/>
        </p:blipFill>
        <p:spPr>
          <a:xfrm>
            <a:off x="3225736" y="5589240"/>
            <a:ext cx="2686425" cy="56205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831A0FA-5896-408D-A3A2-8DE160F1FAA6}"/>
              </a:ext>
            </a:extLst>
          </p:cNvPr>
          <p:cNvSpPr txBox="1"/>
          <p:nvPr/>
        </p:nvSpPr>
        <p:spPr>
          <a:xfrm>
            <a:off x="6312365" y="215839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ForLoop.cpp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3417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910464-4BF8-458D-91D2-53F6852F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5E5C6B-95BA-46C6-AD35-893D54825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173DCA-B0E4-4A3C-B01F-009FED024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85E371-B6D2-4070-9547-88BA5EDA4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3" t="4738" r="21198" b="4711"/>
          <a:stretch/>
        </p:blipFill>
        <p:spPr bwMode="auto">
          <a:xfrm>
            <a:off x="2075833" y="1324372"/>
            <a:ext cx="5203472" cy="49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2772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94858-7CDD-47BB-A814-751CA317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69865C-4169-4FC4-9059-4836CF7B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while</a:t>
            </a:r>
            <a:r>
              <a:rPr lang="zh-TW" altLang="en-US" dirty="0"/>
              <a:t>不包含變數初始化，必須要宣告過才能拿去當作條件。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542008-43CA-420A-BA8D-072B896337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CA282BD-F8EF-499B-9CAA-26A2D5933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306"/>
          <a:stretch/>
        </p:blipFill>
        <p:spPr>
          <a:xfrm>
            <a:off x="3214498" y="5301208"/>
            <a:ext cx="2715004" cy="46254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BBF448-80CF-4CD6-90FD-A1039718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93" y="2078877"/>
            <a:ext cx="6536614" cy="311458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5DAB033-9E00-4EC8-9AD9-24C101C45006}"/>
              </a:ext>
            </a:extLst>
          </p:cNvPr>
          <p:cNvSpPr txBox="1"/>
          <p:nvPr/>
        </p:nvSpPr>
        <p:spPr>
          <a:xfrm>
            <a:off x="6372200" y="220486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WhileLoop.cpp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9292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910464-4BF8-458D-91D2-53F6852F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5E5C6B-95BA-46C6-AD35-893D54825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173DCA-B0E4-4A3C-B01F-009FED024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8968708-DE4E-4F86-AADC-9469C2250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10346" r="11413" b="4738"/>
          <a:stretch/>
        </p:blipFill>
        <p:spPr bwMode="auto">
          <a:xfrm>
            <a:off x="1115616" y="1294307"/>
            <a:ext cx="6912768" cy="468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39068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4550" y="1295400"/>
            <a:ext cx="3439418" cy="4681538"/>
          </a:xfrm>
        </p:spPr>
        <p:txBody>
          <a:bodyPr/>
          <a:lstStyle/>
          <a:p>
            <a:r>
              <a:rPr lang="en-US" altLang="zh-TW" dirty="0"/>
              <a:t>C++ Basics</a:t>
            </a:r>
          </a:p>
          <a:p>
            <a:pPr marL="0" indent="0">
              <a:buNone/>
            </a:pPr>
            <a:r>
              <a:rPr lang="zh-TW" altLang="en-US" sz="2000" i="1" dirty="0"/>
              <a:t>├</a:t>
            </a:r>
            <a:r>
              <a:rPr lang="zh-TW" altLang="en-US" sz="1800" i="1" dirty="0"/>
              <a:t> </a:t>
            </a:r>
            <a:r>
              <a:rPr lang="en-US" altLang="zh-TW" sz="1800" i="1" dirty="0"/>
              <a:t>Basic Structure</a:t>
            </a:r>
          </a:p>
          <a:p>
            <a:pPr marL="0" indent="0">
              <a:buNone/>
            </a:pPr>
            <a:r>
              <a:rPr lang="zh-TW" altLang="en-US" sz="2000" i="1" dirty="0"/>
              <a:t>├</a:t>
            </a:r>
            <a:r>
              <a:rPr lang="zh-TW" altLang="en-US" sz="1800" i="1" dirty="0"/>
              <a:t> </a:t>
            </a:r>
            <a:r>
              <a:rPr lang="en-US" altLang="zh-TW" sz="1800" i="1" dirty="0"/>
              <a:t>Data type &amp; Array</a:t>
            </a:r>
          </a:p>
          <a:p>
            <a:pPr marL="0" indent="0">
              <a:buNone/>
            </a:pPr>
            <a:r>
              <a:rPr lang="zh-TW" altLang="en-US" sz="1800" i="1" dirty="0"/>
              <a:t>├ </a:t>
            </a:r>
            <a:r>
              <a:rPr lang="en-US" altLang="zh-TW" sz="1800" i="1" dirty="0"/>
              <a:t>Operator</a:t>
            </a:r>
          </a:p>
          <a:p>
            <a:pPr marL="0" indent="0">
              <a:buNone/>
            </a:pPr>
            <a:r>
              <a:rPr lang="zh-TW" altLang="en-US" sz="2000" i="1" dirty="0"/>
              <a:t>├</a:t>
            </a:r>
            <a:r>
              <a:rPr lang="zh-TW" altLang="en-US" sz="1800" i="1" dirty="0"/>
              <a:t> </a:t>
            </a:r>
            <a:r>
              <a:rPr lang="en-US" altLang="zh-TW" sz="1800" i="1" dirty="0"/>
              <a:t>Control Statement &amp; Loop</a:t>
            </a:r>
          </a:p>
          <a:p>
            <a:pPr marL="0" indent="0">
              <a:buNone/>
            </a:pPr>
            <a:r>
              <a:rPr lang="zh-TW" altLang="en-US" sz="2000" i="1" dirty="0"/>
              <a:t>├</a:t>
            </a:r>
            <a:r>
              <a:rPr lang="en-US" altLang="zh-TW" sz="1800" i="1" dirty="0"/>
              <a:t> Function</a:t>
            </a:r>
          </a:p>
          <a:p>
            <a:pPr marL="0" indent="0">
              <a:buNone/>
            </a:pPr>
            <a:r>
              <a:rPr lang="zh-TW" altLang="en-US" sz="1800" i="1" dirty="0"/>
              <a:t>├ </a:t>
            </a:r>
            <a:r>
              <a:rPr lang="en-US" altLang="zh-TW" sz="1800" i="1" dirty="0"/>
              <a:t>Namespace &amp; Header</a:t>
            </a:r>
          </a:p>
          <a:p>
            <a:pPr marL="0" indent="0">
              <a:buNone/>
            </a:pPr>
            <a:r>
              <a:rPr lang="zh-TW" altLang="en-US" sz="1800" i="1" dirty="0"/>
              <a:t>└ </a:t>
            </a:r>
            <a:r>
              <a:rPr lang="en-US" altLang="zh-TW" sz="1800" i="1" dirty="0"/>
              <a:t>Argument</a:t>
            </a:r>
          </a:p>
          <a:p>
            <a:pPr marL="0" indent="0">
              <a:buNone/>
            </a:pP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A96DAAD-AD15-4AB9-9AF3-53BD716878EB}"/>
              </a:ext>
            </a:extLst>
          </p:cNvPr>
          <p:cNvSpPr txBox="1">
            <a:spLocks/>
          </p:cNvSpPr>
          <p:nvPr/>
        </p:nvSpPr>
        <p:spPr bwMode="auto">
          <a:xfrm>
            <a:off x="4499992" y="1295400"/>
            <a:ext cx="3439418" cy="468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33"/>
              </a:buClr>
              <a:buSzPct val="60000"/>
              <a:buFont typeface="Wingdings" pitchFamily="2" charset="2"/>
              <a:buChar char="Ø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Pointer &amp; Reference</a:t>
            </a:r>
          </a:p>
          <a:p>
            <a:pPr marL="0" indent="0">
              <a:buNone/>
            </a:pPr>
            <a:r>
              <a:rPr lang="zh-TW" altLang="en-US" sz="2000" i="1" dirty="0"/>
              <a:t>├ </a:t>
            </a:r>
            <a:r>
              <a:rPr lang="en-US" altLang="zh-TW" sz="1800" i="1" dirty="0"/>
              <a:t>Pointer Basics</a:t>
            </a:r>
          </a:p>
          <a:p>
            <a:pPr marL="0" indent="0">
              <a:buNone/>
            </a:pPr>
            <a:r>
              <a:rPr lang="zh-TW" altLang="en-US" sz="2000" i="1" dirty="0"/>
              <a:t>├ </a:t>
            </a:r>
            <a:r>
              <a:rPr lang="en-US" altLang="zh-TW" sz="1800" i="1" dirty="0"/>
              <a:t>Pointer &amp; Variable/Array</a:t>
            </a:r>
          </a:p>
          <a:p>
            <a:pPr marL="0" indent="0">
              <a:buNone/>
            </a:pPr>
            <a:r>
              <a:rPr lang="zh-TW" altLang="en-US" sz="2000" i="1" dirty="0"/>
              <a:t>├</a:t>
            </a:r>
            <a:r>
              <a:rPr lang="en-US" altLang="zh-TW" sz="2000" i="1" dirty="0"/>
              <a:t> </a:t>
            </a:r>
            <a:r>
              <a:rPr lang="en-US" altLang="zh-TW" sz="1800" i="1" dirty="0"/>
              <a:t>Pass by Pointer</a:t>
            </a:r>
          </a:p>
          <a:p>
            <a:pPr marL="0" indent="0">
              <a:buNone/>
            </a:pPr>
            <a:r>
              <a:rPr lang="zh-TW" altLang="en-US" sz="2000" i="1" dirty="0"/>
              <a:t>└</a:t>
            </a:r>
            <a:r>
              <a:rPr lang="en-US" altLang="zh-TW" sz="2000" i="1" dirty="0"/>
              <a:t> </a:t>
            </a:r>
            <a:r>
              <a:rPr lang="en-US" altLang="zh-TW" sz="1800" i="1" dirty="0"/>
              <a:t>Reference</a:t>
            </a:r>
            <a:endParaRPr lang="en-US" altLang="zh-TW" kern="0" dirty="0"/>
          </a:p>
          <a:p>
            <a:r>
              <a:rPr lang="en-US" altLang="zh-TW" kern="0" dirty="0"/>
              <a:t>Class &amp; Object</a:t>
            </a:r>
          </a:p>
          <a:p>
            <a:pPr marL="0" indent="0">
              <a:buFontTx/>
              <a:buNone/>
            </a:pPr>
            <a:r>
              <a:rPr lang="zh-TW" altLang="en-US" sz="2000" i="1" kern="0" dirty="0"/>
              <a:t>├</a:t>
            </a:r>
            <a:r>
              <a:rPr lang="zh-TW" altLang="en-US" sz="1800" i="1" kern="0" dirty="0"/>
              <a:t> </a:t>
            </a:r>
            <a:r>
              <a:rPr lang="en-US" altLang="zh-TW" sz="1800" i="1" kern="0" dirty="0"/>
              <a:t>Class Basics</a:t>
            </a:r>
          </a:p>
          <a:p>
            <a:pPr marL="0" indent="0">
              <a:buNone/>
            </a:pPr>
            <a:r>
              <a:rPr lang="zh-TW" altLang="en-US" sz="2000" i="1" kern="0" dirty="0"/>
              <a:t>├</a:t>
            </a:r>
            <a:r>
              <a:rPr lang="zh-TW" altLang="en-US" sz="1800" i="1" kern="0" dirty="0"/>
              <a:t> </a:t>
            </a:r>
            <a:r>
              <a:rPr lang="en-US" altLang="zh-TW" sz="1800" i="1" kern="0" dirty="0"/>
              <a:t>Inheritance</a:t>
            </a:r>
          </a:p>
          <a:p>
            <a:pPr marL="0" indent="0">
              <a:buNone/>
            </a:pPr>
            <a:r>
              <a:rPr lang="zh-TW" altLang="en-US" sz="2000" i="1" kern="0" dirty="0"/>
              <a:t>├ </a:t>
            </a:r>
            <a:r>
              <a:rPr lang="en-US" altLang="zh-TW" sz="1800" i="1" kern="0" dirty="0"/>
              <a:t>Operator Overload</a:t>
            </a:r>
          </a:p>
          <a:p>
            <a:pPr marL="0" indent="0">
              <a:buNone/>
            </a:pPr>
            <a:r>
              <a:rPr lang="zh-TW" altLang="en-US" sz="2000" i="1" kern="0" dirty="0"/>
              <a:t>├</a:t>
            </a:r>
            <a:r>
              <a:rPr lang="zh-TW" altLang="en-US" sz="1800" i="1" kern="0" dirty="0"/>
              <a:t> </a:t>
            </a:r>
            <a:r>
              <a:rPr lang="en-US" altLang="zh-TW" sz="1800" i="1" kern="0" dirty="0"/>
              <a:t>Polymorphism</a:t>
            </a:r>
          </a:p>
          <a:p>
            <a:pPr marL="0" indent="0">
              <a:buFontTx/>
              <a:buNone/>
            </a:pPr>
            <a:r>
              <a:rPr lang="zh-TW" altLang="en-US" sz="2000" i="1" kern="0" dirty="0"/>
              <a:t>└</a:t>
            </a:r>
            <a:r>
              <a:rPr lang="zh-TW" altLang="en-US" sz="1800" i="1" kern="0" dirty="0"/>
              <a:t> </a:t>
            </a:r>
            <a:r>
              <a:rPr lang="en-US" altLang="zh-TW" sz="1800" i="1" kern="0" dirty="0"/>
              <a:t>Abstract</a:t>
            </a:r>
            <a:r>
              <a:rPr lang="zh-TW" altLang="en-US" sz="1800" i="1" kern="0" dirty="0"/>
              <a:t> </a:t>
            </a:r>
            <a:r>
              <a:rPr lang="en-US" altLang="zh-TW" sz="1800" i="1" kern="0" dirty="0"/>
              <a:t>Base Class</a:t>
            </a:r>
            <a:endParaRPr lang="zh-TW" alt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99542163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910464-4BF8-458D-91D2-53F6852F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5E5C6B-95BA-46C6-AD35-893D54825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do-while</a:t>
            </a:r>
            <a:r>
              <a:rPr lang="zh-TW" altLang="en-US" dirty="0"/>
              <a:t>迴圈無論條件都會先執行一次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173DCA-B0E4-4A3C-B01F-009FED024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856340-6B81-432E-92FE-FB17A784C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919" y="5771643"/>
            <a:ext cx="2772162" cy="60968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F5101A2-1819-4686-BF5B-482401484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255" y="1806627"/>
            <a:ext cx="5361489" cy="395626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D90370D-CE37-4D0A-8C23-F16FCAC9F5F2}"/>
              </a:ext>
            </a:extLst>
          </p:cNvPr>
          <p:cNvSpPr txBox="1"/>
          <p:nvPr/>
        </p:nvSpPr>
        <p:spPr>
          <a:xfrm>
            <a:off x="5958081" y="1916832"/>
            <a:ext cx="1150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DoWhile.cpp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99088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BF8A1-F4FC-4297-A58B-A58EFE64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BFF1A-2EBC-43EF-B8C4-87DDAA8B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將主程式中一段程式碼包裝為函數，可以自訂輸入</a:t>
            </a:r>
            <a:r>
              <a:rPr lang="en-US" altLang="zh-TW" dirty="0"/>
              <a:t>/</a:t>
            </a:r>
            <a:r>
              <a:rPr lang="zh-TW" altLang="en-US" dirty="0"/>
              <a:t>出的類型</a:t>
            </a:r>
            <a:endParaRPr lang="en-US" altLang="zh-TW" dirty="0"/>
          </a:p>
          <a:p>
            <a:r>
              <a:rPr lang="zh-TW" altLang="en-US" dirty="0"/>
              <a:t>包含回傳值、函式名稱、參數列、函式主體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268CC6-A789-4A52-BB4E-4AB8C4CF6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DF8705-0A1D-4570-8CA2-B04E3097B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68" y="2605894"/>
            <a:ext cx="6948264" cy="348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810796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BF8A1-F4FC-4297-A58B-A58EFE64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BFF1A-2EBC-43EF-B8C4-87DDAA8B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直接在</a:t>
            </a:r>
            <a:r>
              <a:rPr lang="en-US" altLang="zh-TW" dirty="0"/>
              <a:t>main()</a:t>
            </a:r>
            <a:r>
              <a:rPr lang="zh-TW" altLang="en-US" dirty="0"/>
              <a:t>前實作函式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268CC6-A789-4A52-BB4E-4AB8C4CF6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4F5DE0E-319A-4126-9055-2EA6FBA7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091" y="3624934"/>
            <a:ext cx="2753109" cy="62873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5BAF144-A26E-43AA-AE59-30E2E8253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62" y="1720747"/>
            <a:ext cx="4542987" cy="44371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2794291-B7AC-4180-9002-6255FC0D0B83}"/>
              </a:ext>
            </a:extLst>
          </p:cNvPr>
          <p:cNvSpPr txBox="1"/>
          <p:nvPr/>
        </p:nvSpPr>
        <p:spPr>
          <a:xfrm>
            <a:off x="3887924" y="1844824"/>
            <a:ext cx="133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Function-1.cpp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106718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BF8A1-F4FC-4297-A58B-A58EFE64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BFF1A-2EBC-43EF-B8C4-87DDAA8B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我們也可以選擇先宣告後再進行實作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268CC6-A789-4A52-BB4E-4AB8C4CF6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643825-2B5C-4CF0-B981-DD1BB2A3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4" y="1672729"/>
            <a:ext cx="4662910" cy="45542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CA725A8-9C9C-46CF-8986-CB62C87B7137}"/>
              </a:ext>
            </a:extLst>
          </p:cNvPr>
          <p:cNvSpPr txBox="1"/>
          <p:nvPr/>
        </p:nvSpPr>
        <p:spPr>
          <a:xfrm>
            <a:off x="3276000" y="26892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函式宣告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336C18-372F-498B-A9B7-7F7030296335}"/>
              </a:ext>
            </a:extLst>
          </p:cNvPr>
          <p:cNvSpPr txBox="1"/>
          <p:nvPr/>
        </p:nvSpPr>
        <p:spPr>
          <a:xfrm>
            <a:off x="3779719" y="47251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函式實作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69DD84D-2AF0-4251-A407-38D1332C7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00" y="3645006"/>
            <a:ext cx="2781688" cy="60968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BB9C128-9CDA-43D9-BB86-DE21260114B8}"/>
              </a:ext>
            </a:extLst>
          </p:cNvPr>
          <p:cNvSpPr txBox="1"/>
          <p:nvPr/>
        </p:nvSpPr>
        <p:spPr>
          <a:xfrm>
            <a:off x="4011495" y="1828576"/>
            <a:ext cx="133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Function-2.cpp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361606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BF8A1-F4FC-4297-A58B-A58EFE64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6BFF1A-2EBC-43EF-B8C4-87DDAA8BA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如果沒宣告直接在</a:t>
            </a:r>
            <a:r>
              <a:rPr lang="en-US" altLang="zh-TW" dirty="0"/>
              <a:t>main()</a:t>
            </a:r>
            <a:r>
              <a:rPr lang="zh-TW" altLang="en-US" dirty="0"/>
              <a:t>後實作？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268CC6-A789-4A52-BB4E-4AB8C4CF6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7C3D4F-78C7-415F-9A7A-5018705D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96" y="1674618"/>
            <a:ext cx="3750280" cy="35119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C870123-C376-4970-ABB6-FD20C9730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958" y="5186534"/>
            <a:ext cx="6555221" cy="11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844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BD227-CF5B-474E-A023-266066B2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Namespace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C5CF7E-8A43-42D1-856D-69E7F0F3E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避免同名變數、函式的情況，搭配範圍解析運算子</a:t>
            </a:r>
            <a:r>
              <a:rPr lang="en-US" altLang="zh-TW" dirty="0"/>
              <a:t>::</a:t>
            </a:r>
            <a:r>
              <a:rPr lang="zh-TW" altLang="en-US" dirty="0"/>
              <a:t>表示屬於哪個命名空間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324E15-290F-489E-AF97-D600158C10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0FB3A2-B284-41E2-ACC8-F28612834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50" y="2029792"/>
            <a:ext cx="3963323" cy="45091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02A700-07FC-4588-80E2-01952655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871" y="3917588"/>
            <a:ext cx="2772162" cy="7335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15F3D9-5C89-49FC-BBC7-D13757E42FA9}"/>
              </a:ext>
            </a:extLst>
          </p:cNvPr>
          <p:cNvSpPr txBox="1"/>
          <p:nvPr/>
        </p:nvSpPr>
        <p:spPr>
          <a:xfrm>
            <a:off x="3491879" y="2132856"/>
            <a:ext cx="1479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NameSpace.cpp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180440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BD227-CF5B-474E-A023-266066B2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C5CF7E-8A43-42D1-856D-69E7F0F3E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將函式宣告</a:t>
            </a:r>
            <a:r>
              <a:rPr lang="en-US" altLang="zh-TW" dirty="0"/>
              <a:t>(.h)</a:t>
            </a:r>
            <a:r>
              <a:rPr lang="zh-TW" altLang="en-US" dirty="0"/>
              <a:t>與實作</a:t>
            </a:r>
            <a:r>
              <a:rPr lang="en-US" altLang="zh-TW" dirty="0"/>
              <a:t>(.</a:t>
            </a:r>
            <a:r>
              <a:rPr lang="en-US" altLang="zh-TW" dirty="0" err="1"/>
              <a:t>cpp</a:t>
            </a:r>
            <a:r>
              <a:rPr lang="en-US" altLang="zh-TW" dirty="0"/>
              <a:t>)</a:t>
            </a:r>
            <a:r>
              <a:rPr lang="zh-TW" altLang="en-US" dirty="0"/>
              <a:t>分別儲存，需要使用再引入到程式中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324E15-290F-489E-AF97-D600158C10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C2893D-A41E-4B61-8721-294DB9260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13" y="3401938"/>
            <a:ext cx="3765491" cy="27979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3E2507-245A-43BA-9450-A0399E875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179" y="3401938"/>
            <a:ext cx="3222552" cy="3140968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87A586C-08B1-4437-96D1-81BA93BE6CC8}"/>
              </a:ext>
            </a:extLst>
          </p:cNvPr>
          <p:cNvSpPr/>
          <p:nvPr/>
        </p:nvSpPr>
        <p:spPr bwMode="auto">
          <a:xfrm>
            <a:off x="4067944" y="2276872"/>
            <a:ext cx="1584176" cy="4426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原程式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0E615DE2-2761-4050-8BEA-F1E23184BCB2}"/>
              </a:ext>
            </a:extLst>
          </p:cNvPr>
          <p:cNvCxnSpPr>
            <a:stCxn id="12" idx="2"/>
            <a:endCxn id="6" idx="0"/>
          </p:cNvCxnSpPr>
          <p:nvPr/>
        </p:nvCxnSpPr>
        <p:spPr bwMode="auto">
          <a:xfrm rot="5400000">
            <a:off x="3641400" y="2183306"/>
            <a:ext cx="682392" cy="1754873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2668866A-3BEA-42AA-B50E-0FD6347B8424}"/>
              </a:ext>
            </a:extLst>
          </p:cNvPr>
          <p:cNvCxnSpPr>
            <a:stCxn id="12" idx="2"/>
            <a:endCxn id="8" idx="0"/>
          </p:cNvCxnSpPr>
          <p:nvPr/>
        </p:nvCxnSpPr>
        <p:spPr bwMode="auto">
          <a:xfrm rot="16200000" flipH="1">
            <a:off x="5492047" y="2087530"/>
            <a:ext cx="682392" cy="1946423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654F76-8613-4520-A6B7-E153B6744644}"/>
              </a:ext>
            </a:extLst>
          </p:cNvPr>
          <p:cNvSpPr txBox="1"/>
          <p:nvPr/>
        </p:nvSpPr>
        <p:spPr>
          <a:xfrm>
            <a:off x="3572970" y="393044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避免重複引入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DDA3D1-A9D9-4DCE-ABBF-C88C67425769}"/>
              </a:ext>
            </a:extLst>
          </p:cNvPr>
          <p:cNvSpPr txBox="1"/>
          <p:nvPr/>
        </p:nvSpPr>
        <p:spPr>
          <a:xfrm>
            <a:off x="4151101" y="3560942"/>
            <a:ext cx="792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>
                <a:solidFill>
                  <a:schemeClr val="accent3">
                    <a:lumMod val="85000"/>
                  </a:schemeClr>
                </a:solidFill>
              </a:rPr>
              <a:t>func.h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7BC6CD-0418-4B58-9E09-52ABBEA18869}"/>
              </a:ext>
            </a:extLst>
          </p:cNvPr>
          <p:cNvSpPr txBox="1"/>
          <p:nvPr/>
        </p:nvSpPr>
        <p:spPr>
          <a:xfrm>
            <a:off x="7520548" y="3482280"/>
            <a:ext cx="897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func.cpp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37805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1B845-B212-4E7B-9AD3-F2C80F5B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D5083A-6E2E-435C-B1FE-9EDB95864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重新組合後，即使不重新定義函式也能直接呼叫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E69870-D60F-42FB-B2DC-14D522C175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BF4E2D-F9FE-4AD2-8A92-C6F674F8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86001"/>
            <a:ext cx="4492908" cy="3140968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337A8F55-B084-4C4C-8C52-528BBD577CED}"/>
              </a:ext>
            </a:extLst>
          </p:cNvPr>
          <p:cNvSpPr/>
          <p:nvPr/>
        </p:nvSpPr>
        <p:spPr bwMode="auto">
          <a:xfrm>
            <a:off x="1187624" y="2060848"/>
            <a:ext cx="1339200" cy="4426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主程式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C5B23E-772C-4864-9466-7545E70E9805}"/>
              </a:ext>
            </a:extLst>
          </p:cNvPr>
          <p:cNvSpPr/>
          <p:nvPr/>
        </p:nvSpPr>
        <p:spPr bwMode="auto">
          <a:xfrm>
            <a:off x="2639943" y="2049770"/>
            <a:ext cx="1339200" cy="4426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標頭檔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99CBB39-6A0D-4D6B-9CEB-6DDC1FF1D6D1}"/>
              </a:ext>
            </a:extLst>
          </p:cNvPr>
          <p:cNvSpPr/>
          <p:nvPr/>
        </p:nvSpPr>
        <p:spPr bwMode="auto">
          <a:xfrm>
            <a:off x="4092263" y="2060848"/>
            <a:ext cx="1339740" cy="44267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函式實作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74088594-C0B7-478D-A811-32356214B9BA}"/>
              </a:ext>
            </a:extLst>
          </p:cNvPr>
          <p:cNvCxnSpPr>
            <a:stCxn id="6" idx="2"/>
            <a:endCxn id="5" idx="0"/>
          </p:cNvCxnSpPr>
          <p:nvPr/>
        </p:nvCxnSpPr>
        <p:spPr bwMode="auto">
          <a:xfrm rot="16200000" flipH="1">
            <a:off x="2354412" y="2006334"/>
            <a:ext cx="582479" cy="1576854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80E8AD3D-00B2-4676-8AAB-98127C847D4C}"/>
              </a:ext>
            </a:extLst>
          </p:cNvPr>
          <p:cNvCxnSpPr>
            <a:stCxn id="8" idx="2"/>
            <a:endCxn id="5" idx="0"/>
          </p:cNvCxnSpPr>
          <p:nvPr/>
        </p:nvCxnSpPr>
        <p:spPr bwMode="auto">
          <a:xfrm rot="16200000" flipH="1">
            <a:off x="3075032" y="2726954"/>
            <a:ext cx="593557" cy="12453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C892B880-E33C-4DD9-A1F9-DD040D75E412}"/>
              </a:ext>
            </a:extLst>
          </p:cNvPr>
          <p:cNvCxnSpPr>
            <a:stCxn id="9" idx="2"/>
            <a:endCxn id="5" idx="0"/>
          </p:cNvCxnSpPr>
          <p:nvPr/>
        </p:nvCxnSpPr>
        <p:spPr bwMode="auto">
          <a:xfrm rot="5400000">
            <a:off x="3806867" y="2130734"/>
            <a:ext cx="582479" cy="1328055"/>
          </a:xfrm>
          <a:prstGeom prst="bentConnector3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A068E440-FAC9-479A-8811-B81D6719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19" y="4289721"/>
            <a:ext cx="2591162" cy="73352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6ACADC-9162-403D-977A-8198D5D2C0DC}"/>
              </a:ext>
            </a:extLst>
          </p:cNvPr>
          <p:cNvSpPr txBox="1"/>
          <p:nvPr/>
        </p:nvSpPr>
        <p:spPr>
          <a:xfrm>
            <a:off x="4553322" y="3182143"/>
            <a:ext cx="1022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Header.cpp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449442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5017D-B493-4961-91EF-532C9FB1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Argument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28FB6-4898-4541-B848-A4CD004A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有些</a:t>
            </a:r>
            <a:r>
              <a:rPr lang="en-US" altLang="zh-TW" dirty="0"/>
              <a:t>main</a:t>
            </a:r>
            <a:r>
              <a:rPr lang="zh-TW" altLang="en-US" dirty="0"/>
              <a:t>括弧中不是空白，而有類似這樣的變數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DCEAA-6D8F-4BE4-BA72-15C673F96E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830649-A6D9-4130-837D-C5FF529F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80" y="1700808"/>
            <a:ext cx="3960440" cy="93799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868B2A-2475-4248-A30A-D9406852E625}"/>
              </a:ext>
            </a:extLst>
          </p:cNvPr>
          <p:cNvSpPr txBox="1"/>
          <p:nvPr/>
        </p:nvSpPr>
        <p:spPr>
          <a:xfrm>
            <a:off x="4860032" y="2214343"/>
            <a:ext cx="1017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C176D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 **</a:t>
            </a:r>
            <a:r>
              <a:rPr lang="en-US" altLang="zh-TW" sz="1200" b="1" dirty="0" err="1">
                <a:solidFill>
                  <a:srgbClr val="AEB5C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argv</a:t>
            </a:r>
            <a:endParaRPr lang="zh-TW" altLang="en-US" sz="1200" b="1" dirty="0">
              <a:solidFill>
                <a:srgbClr val="AEB5C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48F84B4-CF12-414D-AC48-38C05B0D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413" y="2596004"/>
            <a:ext cx="4956312" cy="37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60536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5017D-B493-4961-91EF-532C9FB1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Argument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28FB6-4898-4541-B848-A4CD004A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命令列引數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argc</a:t>
            </a:r>
            <a:r>
              <a:rPr lang="zh-TW" altLang="en-US" dirty="0"/>
              <a:t>紀錄引數數量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 err="1"/>
              <a:t>argv</a:t>
            </a:r>
            <a:r>
              <a:rPr lang="zh-TW" altLang="en-US" dirty="0"/>
              <a:t>紀錄引數</a:t>
            </a:r>
            <a:r>
              <a:rPr lang="zh-TW" altLang="en-US" dirty="0">
                <a:solidFill>
                  <a:srgbClr val="FF0000"/>
                </a:solidFill>
              </a:rPr>
              <a:t>字串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DCEAA-6D8F-4BE4-BA72-15C673F96E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D4C4EED-6CCD-4543-A73D-13D2DD07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19" y="1772816"/>
            <a:ext cx="5113963" cy="38060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79CDCF3-7C82-49D7-9DE8-DBF50FC26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210" y="3439113"/>
            <a:ext cx="2743583" cy="485843"/>
          </a:xfrm>
          <a:prstGeom prst="rect">
            <a:avLst/>
          </a:prstGeom>
        </p:spPr>
      </p:pic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BD7B093F-DD9A-4250-8E18-E6BF40211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73891"/>
              </p:ext>
            </p:extLst>
          </p:nvPr>
        </p:nvGraphicFramePr>
        <p:xfrm>
          <a:off x="2696001" y="5616258"/>
          <a:ext cx="3751997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1830">
                  <a:extLst>
                    <a:ext uri="{9D8B030D-6E8A-4147-A177-3AD203B41FA5}">
                      <a16:colId xmlns:a16="http://schemas.microsoft.com/office/drawing/2014/main" val="3430645817"/>
                    </a:ext>
                  </a:extLst>
                </a:gridCol>
                <a:gridCol w="1228341">
                  <a:extLst>
                    <a:ext uri="{9D8B030D-6E8A-4147-A177-3AD203B41FA5}">
                      <a16:colId xmlns:a16="http://schemas.microsoft.com/office/drawing/2014/main" val="4152143518"/>
                    </a:ext>
                  </a:extLst>
                </a:gridCol>
                <a:gridCol w="1004671">
                  <a:extLst>
                    <a:ext uri="{9D8B030D-6E8A-4147-A177-3AD203B41FA5}">
                      <a16:colId xmlns:a16="http://schemas.microsoft.com/office/drawing/2014/main" val="1340748198"/>
                    </a:ext>
                  </a:extLst>
                </a:gridCol>
                <a:gridCol w="847155">
                  <a:extLst>
                    <a:ext uri="{9D8B030D-6E8A-4147-A177-3AD203B41FA5}">
                      <a16:colId xmlns:a16="http://schemas.microsoft.com/office/drawing/2014/main" val="111049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argc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argv</a:t>
                      </a:r>
                      <a:r>
                        <a:rPr lang="en-US" altLang="zh-TW" dirty="0"/>
                        <a:t>[0]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argv</a:t>
                      </a:r>
                      <a:r>
                        <a:rPr lang="en-US" altLang="zh-TW" dirty="0"/>
                        <a:t>[1]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argv</a:t>
                      </a:r>
                      <a:r>
                        <a:rPr lang="en-US" altLang="zh-TW" dirty="0"/>
                        <a:t>[2]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279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Argument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23026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D5AF6A80-4DD3-48EE-AB30-BEDD0546DA55}"/>
              </a:ext>
            </a:extLst>
          </p:cNvPr>
          <p:cNvSpPr txBox="1"/>
          <p:nvPr/>
        </p:nvSpPr>
        <p:spPr>
          <a:xfrm>
            <a:off x="4677569" y="1811572"/>
            <a:ext cx="1212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Argument.cpp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5308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大家的第一個</a:t>
            </a:r>
            <a:r>
              <a:rPr lang="en-US" altLang="zh-TW" dirty="0"/>
              <a:t>C++</a:t>
            </a:r>
            <a:r>
              <a:rPr lang="zh-TW" altLang="en-US" dirty="0"/>
              <a:t>程式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F72620F-7C91-42D7-8484-B7156E2D1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778794"/>
            <a:ext cx="6724650" cy="3714750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FC4AED77-E63A-40D8-B40D-CA4B8003303F}"/>
              </a:ext>
            </a:extLst>
          </p:cNvPr>
          <p:cNvGrpSpPr/>
          <p:nvPr/>
        </p:nvGrpSpPr>
        <p:grpSpPr>
          <a:xfrm>
            <a:off x="5076056" y="2395627"/>
            <a:ext cx="1858660" cy="338554"/>
            <a:chOff x="5076056" y="2395627"/>
            <a:chExt cx="1858660" cy="338554"/>
          </a:xfrm>
        </p:grpSpPr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AFDE1506-7248-459B-AA18-FBE08D4A0EC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76056" y="2564904"/>
              <a:ext cx="648072" cy="0"/>
            </a:xfrm>
            <a:prstGeom prst="straightConnector1">
              <a:avLst/>
            </a:prstGeom>
            <a:ln>
              <a:solidFill>
                <a:srgbClr val="FF5B5B"/>
              </a:solidFill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22EA966-DCE3-458E-8F9B-9452483E0AA1}"/>
                </a:ext>
              </a:extLst>
            </p:cNvPr>
            <p:cNvSpPr txBox="1"/>
            <p:nvPr/>
          </p:nvSpPr>
          <p:spPr>
            <a:xfrm>
              <a:off x="5724128" y="2395627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rgbClr val="FF99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引入函式庫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A4DE4710-BD1C-4E93-9BEE-0B7210516075}"/>
              </a:ext>
            </a:extLst>
          </p:cNvPr>
          <p:cNvGrpSpPr/>
          <p:nvPr/>
        </p:nvGrpSpPr>
        <p:grpSpPr>
          <a:xfrm>
            <a:off x="3779912" y="3115707"/>
            <a:ext cx="2033271" cy="338554"/>
            <a:chOff x="3779912" y="3115707"/>
            <a:chExt cx="2033271" cy="338554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167F820C-997D-4659-9424-611F30DC573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779912" y="3284984"/>
              <a:ext cx="648072" cy="0"/>
            </a:xfrm>
            <a:prstGeom prst="straightConnector1">
              <a:avLst/>
            </a:prstGeom>
            <a:ln>
              <a:solidFill>
                <a:srgbClr val="FF5B5B"/>
              </a:solidFill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105B6B5-84DF-4A96-B633-1BE4B75E2B66}"/>
                </a:ext>
              </a:extLst>
            </p:cNvPr>
            <p:cNvSpPr txBox="1"/>
            <p:nvPr/>
          </p:nvSpPr>
          <p:spPr>
            <a:xfrm>
              <a:off x="4397411" y="3115707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rgbClr val="FF99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主程式進入點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B59AC16-D0C4-4E40-B8FF-7B799AF2EE4E}"/>
              </a:ext>
            </a:extLst>
          </p:cNvPr>
          <p:cNvGrpSpPr/>
          <p:nvPr/>
        </p:nvGrpSpPr>
        <p:grpSpPr>
          <a:xfrm>
            <a:off x="4247964" y="4195827"/>
            <a:ext cx="3492388" cy="338554"/>
            <a:chOff x="4247964" y="4195827"/>
            <a:chExt cx="3492388" cy="338554"/>
          </a:xfrm>
        </p:grpSpPr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54AB3DAE-430F-41D9-98EA-81E3BF0288A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247964" y="4365104"/>
              <a:ext cx="648072" cy="0"/>
            </a:xfrm>
            <a:prstGeom prst="straightConnector1">
              <a:avLst/>
            </a:prstGeom>
            <a:ln>
              <a:solidFill>
                <a:srgbClr val="FF5B5B"/>
              </a:solidFill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79193E7-3B55-4986-B4C1-0F68F0AB1D72}"/>
                </a:ext>
              </a:extLst>
            </p:cNvPr>
            <p:cNvSpPr txBox="1"/>
            <p:nvPr/>
          </p:nvSpPr>
          <p:spPr>
            <a:xfrm>
              <a:off x="4827375" y="4195827"/>
              <a:ext cx="29129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rgbClr val="FF99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主程式結束點</a:t>
              </a:r>
              <a:r>
                <a:rPr lang="en-US" altLang="zh-TW" sz="1600" b="1" dirty="0">
                  <a:solidFill>
                    <a:srgbClr val="FF99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(0</a:t>
              </a:r>
              <a:r>
                <a:rPr lang="zh-TW" altLang="en-US" sz="1600" b="1" dirty="0">
                  <a:solidFill>
                    <a:srgbClr val="FF99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代表成功執行</a:t>
              </a:r>
              <a:r>
                <a:rPr lang="en-US" altLang="zh-TW" sz="1600" b="1" dirty="0">
                  <a:solidFill>
                    <a:srgbClr val="FF99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6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8DE4668-A46E-4624-A7ED-F17423AD0DF2}"/>
              </a:ext>
            </a:extLst>
          </p:cNvPr>
          <p:cNvSpPr txBox="1"/>
          <p:nvPr/>
        </p:nvSpPr>
        <p:spPr>
          <a:xfrm>
            <a:off x="2790506" y="360282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命名空間</a:t>
            </a: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E755FB3-84B7-43D3-8368-28D7A5A60A53}"/>
              </a:ext>
            </a:extLst>
          </p:cNvPr>
          <p:cNvCxnSpPr>
            <a:cxnSpLocks/>
          </p:cNvCxnSpPr>
          <p:nvPr/>
        </p:nvCxnSpPr>
        <p:spPr bwMode="auto">
          <a:xfrm>
            <a:off x="2843808" y="4149080"/>
            <a:ext cx="720080" cy="0"/>
          </a:xfrm>
          <a:prstGeom prst="line">
            <a:avLst/>
          </a:prstGeom>
          <a:ln>
            <a:solidFill>
              <a:srgbClr val="FF5B5B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BC52AD6-922E-40A0-B569-D3E1FDC9975E}"/>
              </a:ext>
            </a:extLst>
          </p:cNvPr>
          <p:cNvSpPr txBox="1"/>
          <p:nvPr/>
        </p:nvSpPr>
        <p:spPr>
          <a:xfrm>
            <a:off x="6355871" y="2000042"/>
            <a:ext cx="1384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HelloWorld.cpp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5F95A5-AB26-47EE-8DB4-FA9F11CEB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187" y="5493544"/>
            <a:ext cx="3085625" cy="65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9493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BD227-CF5B-474E-A023-266066B2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 Time!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C5CF7E-8A43-42D1-856D-69E7F0F3E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324E15-290F-489E-AF97-D600158C10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4098" name="Picture 2" descr="Can we get an if statement? : r/ProgrammerHumor">
            <a:extLst>
              <a:ext uri="{FF2B5EF4-FFF2-40B4-BE49-F238E27FC236}">
                <a16:creationId xmlns:a16="http://schemas.microsoft.com/office/drawing/2014/main" id="{EC401294-6A41-4DE8-8FAD-17AB1B9A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36" y="1345605"/>
            <a:ext cx="4581128" cy="45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030939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5597C-EE17-46AF-85A9-DD9289A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Pointer Basics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7262D2-F1E4-4F45-A64D-B77FFA35A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指針</a:t>
            </a:r>
            <a:r>
              <a:rPr lang="en-US" altLang="zh-TW" dirty="0"/>
              <a:t>:</a:t>
            </a:r>
            <a:r>
              <a:rPr lang="zh-TW" altLang="en-US" dirty="0"/>
              <a:t> 儲存變數</a:t>
            </a:r>
            <a:r>
              <a:rPr lang="en-US" altLang="zh-TW" dirty="0"/>
              <a:t>(</a:t>
            </a:r>
            <a:r>
              <a:rPr lang="zh-TW" altLang="en-US" dirty="0"/>
              <a:t>記憶體</a:t>
            </a:r>
            <a:r>
              <a:rPr lang="en-US" altLang="zh-TW" dirty="0"/>
              <a:t>)</a:t>
            </a:r>
            <a:r>
              <a:rPr lang="zh-TW" altLang="en-US" dirty="0"/>
              <a:t>位置的變數</a:t>
            </a:r>
            <a:endParaRPr lang="en-US" altLang="zh-TW" dirty="0"/>
          </a:p>
          <a:p>
            <a:r>
              <a:rPr lang="zh-TW" altLang="en-US" dirty="0"/>
              <a:t>取址運算子 </a:t>
            </a:r>
            <a:r>
              <a:rPr lang="en-US" altLang="zh-TW" dirty="0"/>
              <a:t>&amp;:</a:t>
            </a:r>
            <a:r>
              <a:rPr lang="zh-TW" altLang="en-US" dirty="0"/>
              <a:t> 回傳變數的位置</a:t>
            </a:r>
            <a:endParaRPr lang="en-US" altLang="zh-TW" dirty="0"/>
          </a:p>
          <a:p>
            <a:r>
              <a:rPr lang="zh-TW" altLang="en-US" dirty="0"/>
              <a:t>提取運算子 * </a:t>
            </a:r>
            <a:r>
              <a:rPr lang="en-US" altLang="zh-TW" dirty="0"/>
              <a:t>:</a:t>
            </a:r>
            <a:r>
              <a:rPr lang="zh-TW" altLang="en-US" dirty="0"/>
              <a:t>回傳該位置的變數值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26ECAC-5658-4ABF-A90B-8165B74B4C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A8FB6AA-B158-499E-B2FB-110AAB42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68" y="2466775"/>
            <a:ext cx="5219463" cy="18905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A95858D-12D2-418C-A794-9A0A39D6E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111" y="4149080"/>
            <a:ext cx="5211620" cy="225836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E51439D-AB41-4116-9858-9D63AA6A0E1A}"/>
              </a:ext>
            </a:extLst>
          </p:cNvPr>
          <p:cNvSpPr txBox="1"/>
          <p:nvPr/>
        </p:nvSpPr>
        <p:spPr>
          <a:xfrm>
            <a:off x="5858273" y="2596705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Pointer-1.cpp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83119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5597C-EE17-46AF-85A9-DD9289AE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Pointer Basics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7262D2-F1E4-4F45-A64D-B77FFA35A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輸出結果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指標與所指變數關係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如果不賦予指標位置？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26ECAC-5658-4ABF-A90B-8165B74B4C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8B25972-1DD5-4EAA-BB82-ACDB7F1B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311302"/>
            <a:ext cx="3534268" cy="619211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4BD5D193-56E4-4EFB-9005-731C94477872}"/>
              </a:ext>
            </a:extLst>
          </p:cNvPr>
          <p:cNvSpPr/>
          <p:nvPr/>
        </p:nvSpPr>
        <p:spPr bwMode="auto">
          <a:xfrm>
            <a:off x="2183896" y="2720956"/>
            <a:ext cx="1668024" cy="95345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x, </a:t>
            </a:r>
            <a:r>
              <a:rPr kumimoji="1" lang="en-US" altLang="zh-TW" sz="2000" dirty="0"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*</a:t>
            </a:r>
            <a:r>
              <a:rPr kumimoji="1" lang="en-US" altLang="zh-TW" sz="2000" dirty="0" err="1"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x_ptr</a:t>
            </a:r>
            <a:endParaRPr kumimoji="1" lang="en-US" altLang="zh-TW" sz="2000" dirty="0">
              <a:solidFill>
                <a:schemeClr val="tx1"/>
              </a:solidFill>
              <a:latin typeface="Calibri" panose="020F0502020204030204" pitchFamily="34" charset="0"/>
              <a:ea typeface="新細明體" pitchFamily="18" charset="-120"/>
              <a:cs typeface="Calibri" panose="020F050202020403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4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itchFamily="18" charset="-120"/>
              <a:cs typeface="Calibri" panose="020F050202020403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6695F8F-7916-45A2-A237-1726B73661D8}"/>
              </a:ext>
            </a:extLst>
          </p:cNvPr>
          <p:cNvSpPr/>
          <p:nvPr/>
        </p:nvSpPr>
        <p:spPr bwMode="auto">
          <a:xfrm>
            <a:off x="5048954" y="2720955"/>
            <a:ext cx="1911150" cy="95345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&amp;x, </a:t>
            </a: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x_ptr</a:t>
            </a:r>
            <a:endParaRPr kumimoji="1" lang="en-US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itchFamily="18" charset="-120"/>
              <a:cs typeface="Calibri" panose="020F0502020204030204" pitchFamily="34" charset="0"/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chemeClr val="tx1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0x7ffc5f50601c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itchFamily="18" charset="-120"/>
              <a:cs typeface="Calibri" panose="020F0502020204030204" pitchFamily="34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2A49813-8F0E-48AE-86C0-1D6F315CD0EE}"/>
              </a:ext>
            </a:extLst>
          </p:cNvPr>
          <p:cNvCxnSpPr>
            <a:cxnSpLocks/>
          </p:cNvCxnSpPr>
          <p:nvPr/>
        </p:nvCxnSpPr>
        <p:spPr bwMode="auto">
          <a:xfrm>
            <a:off x="3851920" y="2924944"/>
            <a:ext cx="119703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3A95A37-93DD-4C50-8D6B-D67ADD6D935A}"/>
              </a:ext>
            </a:extLst>
          </p:cNvPr>
          <p:cNvCxnSpPr>
            <a:cxnSpLocks/>
          </p:cNvCxnSpPr>
          <p:nvPr/>
        </p:nvCxnSpPr>
        <p:spPr bwMode="auto">
          <a:xfrm flipH="1">
            <a:off x="3851920" y="3429000"/>
            <a:ext cx="119703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7BFF68C-ABB0-4266-9ECA-31BE3D2D345C}"/>
              </a:ext>
            </a:extLst>
          </p:cNvPr>
          <p:cNvSpPr txBox="1"/>
          <p:nvPr/>
        </p:nvSpPr>
        <p:spPr>
          <a:xfrm>
            <a:off x="4313367" y="25805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&amp;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3FD8BE8-C1A9-4010-AF95-BBE93D1424CA}"/>
              </a:ext>
            </a:extLst>
          </p:cNvPr>
          <p:cNvSpPr txBox="1"/>
          <p:nvPr/>
        </p:nvSpPr>
        <p:spPr>
          <a:xfrm>
            <a:off x="4345427" y="33957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*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A760734-5272-4FF2-A2DE-E2C7F9533365}"/>
              </a:ext>
            </a:extLst>
          </p:cNvPr>
          <p:cNvSpPr txBox="1"/>
          <p:nvPr/>
        </p:nvSpPr>
        <p:spPr>
          <a:xfrm>
            <a:off x="1403648" y="5222106"/>
            <a:ext cx="449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被編譯器分配至空指標</a:t>
            </a:r>
            <a:r>
              <a:rPr lang="en-US" altLang="zh-TW" dirty="0"/>
              <a:t>(</a:t>
            </a:r>
            <a:r>
              <a:rPr lang="zh-TW" altLang="en-US" dirty="0"/>
              <a:t>沒有指向任何東西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，調用</a:t>
            </a:r>
            <a:r>
              <a:rPr lang="en-US" altLang="zh-TW" dirty="0"/>
              <a:t>*</a:t>
            </a:r>
            <a:r>
              <a:rPr lang="en-US" altLang="zh-TW" dirty="0" err="1"/>
              <a:t>ptr</a:t>
            </a:r>
            <a:r>
              <a:rPr lang="zh-TW" altLang="en-US" dirty="0"/>
              <a:t>會導致程式</a:t>
            </a:r>
            <a:r>
              <a:rPr lang="en-US" altLang="zh-TW" dirty="0"/>
              <a:t>crash</a:t>
            </a:r>
            <a:r>
              <a:rPr lang="zh-TW" altLang="en-US" dirty="0"/>
              <a:t>。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18BBF62-2BBD-444A-B69C-DBB5356A0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349423"/>
            <a:ext cx="3914775" cy="952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52E5AB1-B9B5-4546-BA67-1D5F3BC6C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4597041"/>
            <a:ext cx="2572109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05249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2D110-3593-4D13-B4C3-43C7EE9F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Pointer Basics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B943EF-31A2-4971-B56C-367A1C737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透過指標間接更改變數值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和直接更改</a:t>
            </a:r>
            <a:r>
              <a:rPr lang="en-US" altLang="zh-TW" dirty="0"/>
              <a:t>x</a:t>
            </a:r>
            <a:r>
              <a:rPr lang="zh-TW" altLang="en-US" dirty="0"/>
              <a:t>有什麼不同？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</a:t>
            </a:r>
            <a:r>
              <a:rPr lang="zh-TW" altLang="en-US" sz="4000" dirty="0"/>
              <a:t>沒有</a:t>
            </a:r>
            <a:r>
              <a:rPr lang="en-US" altLang="ja-JP" sz="4000" dirty="0"/>
              <a:t>(;´</a:t>
            </a:r>
            <a:r>
              <a:rPr lang="ja-JP" altLang="en-US" sz="4000" dirty="0"/>
              <a:t>･</a:t>
            </a:r>
            <a:r>
              <a:rPr lang="en-US" altLang="ja-JP" sz="4000" dirty="0"/>
              <a:t>ω</a:t>
            </a:r>
            <a:r>
              <a:rPr lang="ja-JP" altLang="en-US" sz="4000" dirty="0"/>
              <a:t>･</a:t>
            </a:r>
            <a:r>
              <a:rPr lang="en-US" altLang="ja-JP" sz="4000" dirty="0"/>
              <a:t>)</a:t>
            </a:r>
            <a:r>
              <a:rPr lang="zh-TW" altLang="en-US" dirty="0"/>
              <a:t> 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EB5AB1-6383-4EE8-9297-C4F2D9009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31EFDB-1AEC-45F0-B787-E8B717C0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75" y="1625831"/>
            <a:ext cx="5702516" cy="23072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FA18D1-DEDF-4FFA-B4DB-D6F1D058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91" y="2564904"/>
            <a:ext cx="2638793" cy="60968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9CF7D97-3A33-4599-B6C2-FDF8C0602093}"/>
              </a:ext>
            </a:extLst>
          </p:cNvPr>
          <p:cNvSpPr txBox="1"/>
          <p:nvPr/>
        </p:nvSpPr>
        <p:spPr>
          <a:xfrm>
            <a:off x="5076056" y="1782452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Pointer-2.cpp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11043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37C20-5327-4C78-9DA5-754A4A06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Pointer and Variable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9D8FB0-149F-4B47-9228-50FE40A69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小測驗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2F98EA-7A10-4FA9-B23C-2FD9BABD4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932528-46DF-49F8-93E3-B0B7C56A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8" y="1824807"/>
            <a:ext cx="5366966" cy="41323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4D4FE0-E379-4486-B016-C8F9A7226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2087934" cy="274273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8DDF0F1-0916-4830-814F-A7A94386162B}"/>
              </a:ext>
            </a:extLst>
          </p:cNvPr>
          <p:cNvSpPr txBox="1"/>
          <p:nvPr/>
        </p:nvSpPr>
        <p:spPr>
          <a:xfrm>
            <a:off x="4677569" y="1988840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Pointer-3.cpp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710614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37C20-5327-4C78-9DA5-754A4A06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Pointer and Variable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9D8FB0-149F-4B47-9228-50FE40A69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小測驗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2F98EA-7A10-4FA9-B23C-2FD9BABD4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932528-46DF-49F8-93E3-B0B7C56A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8" y="1824807"/>
            <a:ext cx="5366966" cy="41323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F43FF96-D763-42B6-9437-5AA2FED31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2092643" cy="274891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A9AF779-2970-46D8-AB2D-29B70124E2F2}"/>
              </a:ext>
            </a:extLst>
          </p:cNvPr>
          <p:cNvSpPr txBox="1"/>
          <p:nvPr/>
        </p:nvSpPr>
        <p:spPr>
          <a:xfrm>
            <a:off x="4677569" y="1988840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Pointer-3.cpp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92343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37C20-5327-4C78-9DA5-754A4A06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Pointer and Variable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9D8FB0-149F-4B47-9228-50FE40A69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小測驗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2F98EA-7A10-4FA9-B23C-2FD9BABD4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932528-46DF-49F8-93E3-B0B7C56A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8" y="1824807"/>
            <a:ext cx="5366966" cy="41323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2A4D0E2-553E-4C41-BD4A-63BF466E2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2087934" cy="274273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9121695-C3A2-4313-B738-9B6DC7F62D80}"/>
              </a:ext>
            </a:extLst>
          </p:cNvPr>
          <p:cNvSpPr txBox="1"/>
          <p:nvPr/>
        </p:nvSpPr>
        <p:spPr>
          <a:xfrm>
            <a:off x="4677569" y="1988840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Pointer-3.cpp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553203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37C20-5327-4C78-9DA5-754A4A06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Pointer and Variable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9D8FB0-149F-4B47-9228-50FE40A69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小測驗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2F98EA-7A10-4FA9-B23C-2FD9BABD4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932528-46DF-49F8-93E3-B0B7C56A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8" y="1824807"/>
            <a:ext cx="5366966" cy="41323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F2F0B7C-8256-460D-8CA6-F30625362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2092643" cy="27489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0E152DD-612C-439C-8CA7-49A1B9C33400}"/>
              </a:ext>
            </a:extLst>
          </p:cNvPr>
          <p:cNvSpPr txBox="1"/>
          <p:nvPr/>
        </p:nvSpPr>
        <p:spPr>
          <a:xfrm>
            <a:off x="4677569" y="1988840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Pointer-3.cpp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740261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937C20-5327-4C78-9DA5-754A4A06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Pointer and Variable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9D8FB0-149F-4B47-9228-50FE40A69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小測驗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2F98EA-7A10-4FA9-B23C-2FD9BABD4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932528-46DF-49F8-93E3-B0B7C56A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8" y="1824807"/>
            <a:ext cx="5366966" cy="41323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DF2B7A-4212-4BBB-83FC-E09B504C8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20000"/>
            <a:ext cx="2092643" cy="274891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5FA33FC-2E44-453F-98E7-A6333C372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543" y="5539358"/>
            <a:ext cx="2543530" cy="4858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E862B19-2D20-4287-85EE-38149C394F38}"/>
              </a:ext>
            </a:extLst>
          </p:cNvPr>
          <p:cNvSpPr txBox="1"/>
          <p:nvPr/>
        </p:nvSpPr>
        <p:spPr>
          <a:xfrm>
            <a:off x="4677569" y="1988840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Pointer-3.cpp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268794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16F1F-ACB2-44C3-97DB-463E93CE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Pointer and 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BD8684-45A5-4800-94D7-D53D553FA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由於陣列記憶體配置為連續，除了透過直接指定</a:t>
            </a:r>
            <a:r>
              <a:rPr lang="en-US" altLang="zh-TW" dirty="0"/>
              <a:t>index</a:t>
            </a:r>
            <a:r>
              <a:rPr lang="zh-TW" altLang="en-US" dirty="0"/>
              <a:t>外，也可以透過指針來取得陣列數值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D9399-630C-4AC9-8079-8C59CCB221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5A5273-1D30-421C-A8A7-34E1DC8F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916832"/>
            <a:ext cx="4438341" cy="46815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5CA63E-E125-4227-AB7F-6A135F406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72" y="5706548"/>
            <a:ext cx="2591162" cy="5811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9B54C1B-6F4C-46BE-B1DC-243B98BDE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40" y="2362120"/>
            <a:ext cx="3267075" cy="32480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BC4DC05-267F-4303-A315-528CA4D1BDB4}"/>
              </a:ext>
            </a:extLst>
          </p:cNvPr>
          <p:cNvSpPr txBox="1"/>
          <p:nvPr/>
        </p:nvSpPr>
        <p:spPr>
          <a:xfrm>
            <a:off x="3995936" y="2054343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Pointer-4.cpp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36687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86E63-C85D-4586-9A69-2F82D2DC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3D6247-6B5E-43CB-B619-AD3DCEA6E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兩種類型</a:t>
            </a:r>
            <a:r>
              <a:rPr lang="en-US" altLang="zh-TW" dirty="0"/>
              <a:t>:</a:t>
            </a:r>
            <a:r>
              <a:rPr lang="zh-TW" altLang="en-US" dirty="0"/>
              <a:t>整數、浮點數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F37EEC-E498-4343-8D87-E5EAED5DB7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B135087-91E1-4D68-8912-8BA0FB465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210501"/>
              </p:ext>
            </p:extLst>
          </p:nvPr>
        </p:nvGraphicFramePr>
        <p:xfrm>
          <a:off x="1475656" y="1772816"/>
          <a:ext cx="5976663" cy="286512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107355798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535636091"/>
                    </a:ext>
                  </a:extLst>
                </a:gridCol>
                <a:gridCol w="3168351">
                  <a:extLst>
                    <a:ext uri="{9D8B030D-6E8A-4147-A177-3AD203B41FA5}">
                      <a16:colId xmlns:a16="http://schemas.microsoft.com/office/drawing/2014/main" val="371104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範圍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bool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 byte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0, 1/False, True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3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char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 byte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-128~127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54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int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 bytes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-2,147,483,648~2,147,483,647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21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long </a:t>
                      </a:r>
                      <a:r>
                        <a:rPr lang="en-US" altLang="zh-TW" dirty="0" err="1"/>
                        <a:t>long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8 bytes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-9,223,372,036,854,775,808</a:t>
                      </a:r>
                    </a:p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~9,223,372,036,854,775,807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677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float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4 bytes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1.17549e-38~3.40282e+38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1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double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 bytes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2.22507e-308~1.79769e+308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66799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1A4869BA-F798-44BD-8A41-AFE2A21C7773}"/>
              </a:ext>
            </a:extLst>
          </p:cNvPr>
          <p:cNvSpPr txBox="1"/>
          <p:nvPr/>
        </p:nvSpPr>
        <p:spPr>
          <a:xfrm>
            <a:off x="1403648" y="4617077"/>
            <a:ext cx="1512168" cy="316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※1 byte = 8 bits</a:t>
            </a:r>
            <a:endParaRPr lang="zh-TW" altLang="en-US" sz="1400" dirty="0"/>
          </a:p>
        </p:txBody>
      </p:sp>
      <p:pic>
        <p:nvPicPr>
          <p:cNvPr id="1026" name="Picture 2" descr="從IEEE 754 標準來看為什麼浮點誤差是無法避免的. 什麼情況下可能會產生浮點誤差、又該如何處理| by Larry Lu | Starbugs  Weekly">
            <a:extLst>
              <a:ext uri="{FF2B5EF4-FFF2-40B4-BE49-F238E27FC236}">
                <a16:creationId xmlns:a16="http://schemas.microsoft.com/office/drawing/2014/main" id="{B6D8937B-F96B-45C2-8CD0-BEE346D9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4961140"/>
            <a:ext cx="5544616" cy="12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314508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47293-83E6-4814-A59F-48C88914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Pass by Pointer(address value)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C6E1C3-DC89-4F09-9A49-0E3C6F93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為什麼要用指標？</a:t>
            </a:r>
            <a:r>
              <a:rPr lang="en-US" altLang="zh-TW" dirty="0"/>
              <a:t> A: </a:t>
            </a:r>
            <a:r>
              <a:rPr lang="zh-TW" altLang="en-US" dirty="0"/>
              <a:t>函式無法直接修改變數值</a:t>
            </a:r>
            <a:r>
              <a:rPr lang="en-US" altLang="zh-TW" dirty="0"/>
              <a:t>…</a:t>
            </a:r>
            <a:r>
              <a:rPr lang="en-US" altLang="zh-TW" dirty="0" err="1"/>
              <a:t>etc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368B9C-6647-4E85-8A5E-37046E4B7D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716E5D-F3B2-42B0-8281-1B07B9AD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87450"/>
            <a:ext cx="3384376" cy="468036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097690-304E-40B7-953C-B6919F705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684656"/>
            <a:ext cx="2600688" cy="88594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EFCCC61-A428-468D-BB51-C32DC4B7CC44}"/>
              </a:ext>
            </a:extLst>
          </p:cNvPr>
          <p:cNvSpPr txBox="1"/>
          <p:nvPr/>
        </p:nvSpPr>
        <p:spPr>
          <a:xfrm>
            <a:off x="3168055" y="1844824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Pointer-5.cpp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91278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9DABB-6C1A-4AA7-BB77-EDDDDF42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CAE436-4F4F-46EB-9CAF-7B8BCD182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</a:t>
            </a:r>
            <a:r>
              <a:rPr lang="en-US" altLang="zh-TW" dirty="0"/>
              <a:t>(reference)</a:t>
            </a:r>
            <a:r>
              <a:rPr lang="zh-TW" altLang="en-US" dirty="0"/>
              <a:t>也能間接改變變數值，但必須在宣告時同時初始化，且不能重新初始化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EE5463-88F2-4FF3-9843-88DF44919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A7A1A1-D11D-4ACE-B774-6835D028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6" y="2077889"/>
            <a:ext cx="4189691" cy="41490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B4095CE-1A68-4ECD-8697-5A934E4F6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215" y="3628481"/>
            <a:ext cx="2686425" cy="104789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4C235C8-F5AC-45AC-B7CB-6EE8E55C6F4E}"/>
              </a:ext>
            </a:extLst>
          </p:cNvPr>
          <p:cNvSpPr txBox="1"/>
          <p:nvPr/>
        </p:nvSpPr>
        <p:spPr>
          <a:xfrm>
            <a:off x="3563888" y="2108002"/>
            <a:ext cx="120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Reference.cpp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468937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342AD-1404-49A4-9F20-77AD08A4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 Basics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A1F07B-C78E-42FA-97F0-8DF66776D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什麼是物件</a:t>
            </a:r>
            <a:r>
              <a:rPr lang="en-US" altLang="zh-TW" dirty="0"/>
              <a:t>(Object)</a:t>
            </a:r>
            <a:r>
              <a:rPr lang="zh-TW" altLang="en-US" dirty="0"/>
              <a:t>？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日常生活中的物品，並且有對應的屬性、行為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eg.</a:t>
            </a:r>
            <a:r>
              <a:rPr lang="en-US" altLang="zh-TW" dirty="0"/>
              <a:t> </a:t>
            </a:r>
            <a:r>
              <a:rPr lang="zh-TW" altLang="en-US" dirty="0"/>
              <a:t>碗盤、狗、汽車</a:t>
            </a:r>
            <a:r>
              <a:rPr lang="en-US" altLang="zh-TW" dirty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屬性</a:t>
            </a:r>
            <a:r>
              <a:rPr lang="en-US" altLang="zh-TW" dirty="0"/>
              <a:t>:</a:t>
            </a:r>
            <a:r>
              <a:rPr lang="zh-TW" altLang="en-US" dirty="0"/>
              <a:t> 碗盤大小、狗的毛色、汽車馬力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行為</a:t>
            </a:r>
            <a:r>
              <a:rPr lang="en-US" altLang="zh-TW" dirty="0"/>
              <a:t>:</a:t>
            </a:r>
            <a:r>
              <a:rPr lang="zh-TW" altLang="en-US" dirty="0"/>
              <a:t> 碗盤盛食物、狗吠、汽車移動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r>
              <a:rPr lang="zh-TW" altLang="en-US" dirty="0"/>
              <a:t>什麼是類別</a:t>
            </a:r>
            <a:r>
              <a:rPr lang="en-US" altLang="zh-TW" dirty="0"/>
              <a:t>(Class)</a:t>
            </a:r>
            <a:r>
              <a:rPr lang="zh-TW" altLang="en-US" dirty="0"/>
              <a:t> ？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C++</a:t>
            </a:r>
            <a:r>
              <a:rPr lang="zh-TW" altLang="en-US" dirty="0"/>
              <a:t>中將程式包裝成物件的框架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14EE71-10C3-4562-878E-E56F2406E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B0789A-CB47-4E83-8674-61C488215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13" y="4813980"/>
            <a:ext cx="3930774" cy="166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088895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D2C78-C6E5-4A03-B563-6B2BC300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 Basics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5E7275-0E69-4414-B573-2CA148B3B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類別宣告方式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類別成員</a:t>
            </a:r>
            <a:r>
              <a:rPr lang="en-US" altLang="zh-TW" dirty="0"/>
              <a:t>: </a:t>
            </a:r>
            <a:r>
              <a:rPr lang="zh-TW" altLang="en-US" dirty="0"/>
              <a:t>實現物件的屬性、行為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資料成員</a:t>
            </a:r>
            <a:r>
              <a:rPr lang="en-US" altLang="zh-TW" dirty="0"/>
              <a:t>(Data member)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成員函式</a:t>
            </a:r>
            <a:r>
              <a:rPr lang="en-US" altLang="zh-TW" dirty="0"/>
              <a:t>(Member function)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4C2828-27B0-466B-92A6-68CD397496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9FE476-D0D2-4768-B9C7-EA070198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968624"/>
            <a:ext cx="2823713" cy="1820416"/>
          </a:xfrm>
          <a:prstGeom prst="rect">
            <a:avLst/>
          </a:prstGeom>
        </p:spPr>
      </p:pic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8238E500-A16E-481B-8174-70D8301A1D6D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2256406" y="1963527"/>
            <a:ext cx="1667522" cy="329681"/>
          </a:xfrm>
          <a:prstGeom prst="bentConnector3">
            <a:avLst>
              <a:gd name="adj1" fmla="val 100044"/>
            </a:avLst>
          </a:prstGeom>
          <a:ln>
            <a:solidFill>
              <a:srgbClr val="FF3399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62B6813-CF3B-463A-B6AE-D9DB4E87571F}"/>
              </a:ext>
            </a:extLst>
          </p:cNvPr>
          <p:cNvSpPr txBox="1"/>
          <p:nvPr/>
        </p:nvSpPr>
        <p:spPr>
          <a:xfrm>
            <a:off x="3923928" y="1794249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類別名稱</a:t>
            </a:r>
          </a:p>
        </p:txBody>
      </p:sp>
      <p:sp>
        <p:nvSpPr>
          <p:cNvPr id="18" name="圖說文字: 直線加上強調線 17">
            <a:extLst>
              <a:ext uri="{FF2B5EF4-FFF2-40B4-BE49-F238E27FC236}">
                <a16:creationId xmlns:a16="http://schemas.microsoft.com/office/drawing/2014/main" id="{36917F44-CD59-4A8B-B577-64AF48CACA9E}"/>
              </a:ext>
            </a:extLst>
          </p:cNvPr>
          <p:cNvSpPr/>
          <p:nvPr/>
        </p:nvSpPr>
        <p:spPr bwMode="auto">
          <a:xfrm flipH="1">
            <a:off x="1619671" y="2509233"/>
            <a:ext cx="1584176" cy="792088"/>
          </a:xfrm>
          <a:prstGeom prst="accentCallout1">
            <a:avLst>
              <a:gd name="adj1" fmla="val 56927"/>
              <a:gd name="adj2" fmla="val -10396"/>
              <a:gd name="adj3" fmla="val 73407"/>
              <a:gd name="adj4" fmla="val -37786"/>
            </a:avLst>
          </a:prstGeom>
          <a:noFill/>
          <a:ln w="28575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F654BDB-1B80-470C-A6A7-F0830A4673E4}"/>
              </a:ext>
            </a:extLst>
          </p:cNvPr>
          <p:cNvSpPr txBox="1"/>
          <p:nvPr/>
        </p:nvSpPr>
        <p:spPr>
          <a:xfrm>
            <a:off x="3828246" y="2961336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類別成員</a:t>
            </a:r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1DBBEABC-28D0-4670-8286-E0B36D1811CB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2411762" y="2348826"/>
            <a:ext cx="1440159" cy="242595"/>
          </a:xfrm>
          <a:prstGeom prst="bentConnector3">
            <a:avLst>
              <a:gd name="adj1" fmla="val 50000"/>
            </a:avLst>
          </a:prstGeom>
          <a:ln>
            <a:solidFill>
              <a:srgbClr val="FF3399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406B732-50C7-46F5-A234-6637EB35FAD7}"/>
              </a:ext>
            </a:extLst>
          </p:cNvPr>
          <p:cNvSpPr txBox="1"/>
          <p:nvPr/>
        </p:nvSpPr>
        <p:spPr>
          <a:xfrm>
            <a:off x="3855865" y="2204686"/>
            <a:ext cx="1224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訪問修飾符</a:t>
            </a:r>
          </a:p>
        </p:txBody>
      </p:sp>
    </p:spTree>
    <p:extLst>
      <p:ext uri="{BB962C8B-B14F-4D97-AF65-F5344CB8AC3E}">
        <p14:creationId xmlns:p14="http://schemas.microsoft.com/office/powerpoint/2010/main" val="1227978248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D2C78-C6E5-4A03-B563-6B2BC300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 Basics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5E7275-0E69-4414-B573-2CA148B3B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訪問修飾符</a:t>
            </a:r>
            <a:r>
              <a:rPr lang="en-US" altLang="zh-TW" dirty="0"/>
              <a:t>:</a:t>
            </a:r>
            <a:r>
              <a:rPr lang="zh-TW" altLang="en-US" dirty="0"/>
              <a:t> 決定存取成員能如何被存取</a:t>
            </a:r>
            <a:endParaRPr lang="en-US" altLang="zh-TW" dirty="0"/>
          </a:p>
          <a:p>
            <a:pPr lvl="1"/>
            <a:r>
              <a:rPr lang="en-US" altLang="zh-TW" dirty="0"/>
              <a:t>private: </a:t>
            </a:r>
            <a:r>
              <a:rPr lang="zh-TW" altLang="en-US" dirty="0"/>
              <a:t>禁止類別外部存取</a:t>
            </a:r>
            <a:endParaRPr lang="en-US" altLang="zh-TW" dirty="0"/>
          </a:p>
          <a:p>
            <a:pPr lvl="1"/>
            <a:r>
              <a:rPr lang="en-US" altLang="zh-TW" dirty="0"/>
              <a:t>public: </a:t>
            </a:r>
            <a:r>
              <a:rPr lang="zh-TW" altLang="en-US" dirty="0"/>
              <a:t>允許類別外部存取</a:t>
            </a:r>
            <a:endParaRPr lang="en-US" altLang="zh-TW" dirty="0"/>
          </a:p>
          <a:p>
            <a:pPr lvl="1"/>
            <a:r>
              <a:rPr lang="en-US" altLang="zh-TW" dirty="0"/>
              <a:t>protect:</a:t>
            </a:r>
            <a:r>
              <a:rPr lang="zh-TW" altLang="en-US" dirty="0"/>
              <a:t> 禁止類別外部存取，但允許繼承的類別存取</a:t>
            </a:r>
            <a:endParaRPr lang="en-US" altLang="zh-TW" dirty="0"/>
          </a:p>
          <a:p>
            <a:r>
              <a:rPr lang="zh-TW" altLang="en-US" dirty="0"/>
              <a:t>預設的訪問修飾符為</a:t>
            </a:r>
            <a:r>
              <a:rPr lang="en-US" altLang="zh-TW" dirty="0"/>
              <a:t>private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4C2828-27B0-466B-92A6-68CD397496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E90ADA-FF5D-4475-9DA9-0DB3FFD6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5" y="3212976"/>
            <a:ext cx="3923928" cy="29429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3EE71E-078A-4AA7-A0D4-E9B839F6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93" y="4053072"/>
            <a:ext cx="4864034" cy="150952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B982DF0-BA44-498B-87E6-8E198D9C8108}"/>
              </a:ext>
            </a:extLst>
          </p:cNvPr>
          <p:cNvSpPr txBox="1"/>
          <p:nvPr/>
        </p:nvSpPr>
        <p:spPr>
          <a:xfrm>
            <a:off x="1796369" y="5039380"/>
            <a:ext cx="174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成員存取運算子 </a:t>
            </a:r>
            <a:r>
              <a:rPr lang="en-US" altLang="zh-TW" sz="1400" b="1" dirty="0">
                <a:solidFill>
                  <a:srgbClr val="AEB5C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  <a:p>
            <a:r>
              <a:rPr lang="en-US" altLang="zh-TW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指標用</a:t>
            </a:r>
            <a:r>
              <a:rPr lang="en-US" altLang="zh-TW" sz="1400" b="1" dirty="0">
                <a:solidFill>
                  <a:srgbClr val="AEB5C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en-US" altLang="zh-TW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b="1" dirty="0">
              <a:solidFill>
                <a:srgbClr val="FF99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0694774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D2C78-C6E5-4A03-B563-6B2BC300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 Basics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5E7275-0E69-4414-B573-2CA148B3B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類別建構函式</a:t>
            </a:r>
            <a:r>
              <a:rPr lang="en-US" altLang="zh-TW" dirty="0"/>
              <a:t>(Class constructor)</a:t>
            </a:r>
          </a:p>
          <a:p>
            <a:pPr marL="0" indent="0">
              <a:buNone/>
            </a:pPr>
            <a:r>
              <a:rPr lang="zh-TW" altLang="en-US" sz="2000" dirty="0"/>
              <a:t>        類別產生時，會呼叫此函式來做類別初始化，</a:t>
            </a:r>
            <a:r>
              <a:rPr lang="zh-TW" altLang="en-US" sz="2000" dirty="0">
                <a:solidFill>
                  <a:srgbClr val="FF0000"/>
                </a:solidFill>
              </a:rPr>
              <a:t>此函式名稱 需與類別同名稱</a:t>
            </a:r>
            <a:r>
              <a:rPr lang="zh-TW" altLang="en-US" sz="2000" dirty="0"/>
              <a:t>，由於無回傳值，所以不需要宣告型態</a:t>
            </a:r>
            <a:r>
              <a:rPr lang="en-US" altLang="zh-TW" sz="2000" dirty="0"/>
              <a:t>void</a:t>
            </a:r>
          </a:p>
          <a:p>
            <a:r>
              <a:rPr lang="zh-TW" altLang="en-US" dirty="0"/>
              <a:t>類別解構函式</a:t>
            </a:r>
            <a:r>
              <a:rPr lang="en-US" altLang="zh-TW" dirty="0"/>
              <a:t>(Class destructor)</a:t>
            </a:r>
          </a:p>
          <a:p>
            <a:pPr marL="0" indent="0">
              <a:buNone/>
            </a:pPr>
            <a:r>
              <a:rPr lang="zh-TW" altLang="en-US" sz="2000" dirty="0"/>
              <a:t>        類別在消失的時候，會自動呼叫解構函式來清除物件，</a:t>
            </a:r>
            <a:r>
              <a:rPr lang="zh-TW" altLang="en-US" sz="2000" dirty="0">
                <a:solidFill>
                  <a:srgbClr val="FF0000"/>
                </a:solidFill>
              </a:rPr>
              <a:t>此函式名稱需為</a:t>
            </a:r>
            <a:r>
              <a:rPr lang="en-US" altLang="zh-TW" sz="2000" dirty="0">
                <a:solidFill>
                  <a:srgbClr val="FF0000"/>
                </a:solidFill>
              </a:rPr>
              <a:t>~</a:t>
            </a:r>
            <a:r>
              <a:rPr lang="zh-TW" altLang="en-US" sz="2000" dirty="0">
                <a:solidFill>
                  <a:srgbClr val="FF0000"/>
                </a:solidFill>
              </a:rPr>
              <a:t>類別名稱</a:t>
            </a:r>
            <a:r>
              <a:rPr lang="zh-TW" altLang="en-US" sz="2000" dirty="0"/>
              <a:t>，</a:t>
            </a:r>
            <a:r>
              <a:rPr lang="en-US" altLang="zh-TW" sz="2000" dirty="0"/>
              <a:t> </a:t>
            </a:r>
            <a:r>
              <a:rPr lang="zh-TW" altLang="en-US" sz="2000" dirty="0"/>
              <a:t>僅會自動清除靜態生成的成員，</a:t>
            </a:r>
            <a:r>
              <a:rPr lang="zh-TW" altLang="en-US" sz="2000" dirty="0">
                <a:solidFill>
                  <a:srgbClr val="FF0000"/>
                </a:solidFill>
              </a:rPr>
              <a:t>透過</a:t>
            </a:r>
            <a:r>
              <a:rPr lang="en-US" altLang="zh-TW" sz="2000" dirty="0">
                <a:solidFill>
                  <a:srgbClr val="FF0000"/>
                </a:solidFill>
              </a:rPr>
              <a:t>new</a:t>
            </a:r>
            <a:r>
              <a:rPr lang="zh-TW" altLang="en-US" sz="2000" dirty="0">
                <a:solidFill>
                  <a:srgbClr val="FF0000"/>
                </a:solidFill>
              </a:rPr>
              <a:t>動態生成的成員則需要</a:t>
            </a:r>
            <a:r>
              <a:rPr lang="en-US" altLang="zh-TW" sz="2000" dirty="0">
                <a:solidFill>
                  <a:srgbClr val="FF0000"/>
                </a:solidFill>
              </a:rPr>
              <a:t>delete</a:t>
            </a:r>
            <a:r>
              <a:rPr lang="zh-TW" altLang="en-US" sz="2000" dirty="0">
                <a:solidFill>
                  <a:srgbClr val="FF0000"/>
                </a:solidFill>
              </a:rPr>
              <a:t>清除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4C2828-27B0-466B-92A6-68CD397496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ADB29E-1699-4FAA-9D2F-B3857194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56" y="3722002"/>
            <a:ext cx="4211960" cy="262928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2C4BBE7-7C64-429F-9A21-C5CBC79B2389}"/>
              </a:ext>
            </a:extLst>
          </p:cNvPr>
          <p:cNvSpPr txBox="1"/>
          <p:nvPr/>
        </p:nvSpPr>
        <p:spPr>
          <a:xfrm>
            <a:off x="5436096" y="471260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讓在程式呼叫建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解構函式時印出對應輸出</a:t>
            </a:r>
          </a:p>
        </p:txBody>
      </p:sp>
    </p:spTree>
    <p:extLst>
      <p:ext uri="{BB962C8B-B14F-4D97-AF65-F5344CB8AC3E}">
        <p14:creationId xmlns:p14="http://schemas.microsoft.com/office/powerpoint/2010/main" val="4242279779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D2C78-C6E5-4A03-B563-6B2BC300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 Basics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5E7275-0E69-4414-B573-2CA148B3B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我們在這基礎上把</a:t>
            </a:r>
            <a:r>
              <a:rPr lang="en-US" altLang="zh-TW" dirty="0"/>
              <a:t>person</a:t>
            </a:r>
            <a:r>
              <a:rPr lang="zh-TW" altLang="en-US" dirty="0"/>
              <a:t>的資料成員宣告為私有</a:t>
            </a:r>
            <a:r>
              <a:rPr lang="en-US" altLang="zh-TW" dirty="0"/>
              <a:t>(private)</a:t>
            </a:r>
            <a:r>
              <a:rPr lang="zh-TW" altLang="en-US" dirty="0"/>
              <a:t>成員，進行封裝</a:t>
            </a:r>
            <a:r>
              <a:rPr lang="en-US" altLang="zh-TW" dirty="0"/>
              <a:t>(encapsulation)</a:t>
            </a:r>
            <a:r>
              <a:rPr lang="zh-TW" altLang="en-US" dirty="0"/>
              <a:t>讓使用者透過公有函式成員進行資料存取。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4C2828-27B0-466B-92A6-68CD397496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6985DF-6290-4B82-B553-37A8FAE1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364029"/>
            <a:ext cx="3599796" cy="41685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D6EF31-3EB2-4C32-9F58-DB646BA24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789040"/>
            <a:ext cx="2667372" cy="101931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E4CB450-08BD-48C9-8D35-6BCEDC8631A1}"/>
              </a:ext>
            </a:extLst>
          </p:cNvPr>
          <p:cNvSpPr txBox="1"/>
          <p:nvPr/>
        </p:nvSpPr>
        <p:spPr>
          <a:xfrm>
            <a:off x="3635896" y="2420888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Class-1.cpp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00222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74564-749A-4E00-9760-530C9F0A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 Basics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E9EAA5-4688-4401-81B4-9FD7E694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成員初始化列表</a:t>
            </a:r>
            <a:r>
              <a:rPr lang="en-US" altLang="zh-TW" dirty="0"/>
              <a:t>(Member initialization</a:t>
            </a:r>
            <a:r>
              <a:rPr lang="zh-TW" altLang="en-US" dirty="0"/>
              <a:t> </a:t>
            </a:r>
            <a:r>
              <a:rPr lang="en-US" altLang="zh-TW" dirty="0"/>
              <a:t>list)</a:t>
            </a:r>
          </a:p>
          <a:p>
            <a:r>
              <a:rPr lang="zh-TW" altLang="en-US" dirty="0"/>
              <a:t>透過建構函式參數賦值</a:t>
            </a:r>
            <a:endParaRPr lang="en-US" altLang="zh-TW" dirty="0"/>
          </a:p>
          <a:p>
            <a:r>
              <a:rPr lang="zh-TW" altLang="en-US" dirty="0"/>
              <a:t>結合以上兩者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75DDED-5436-4E1A-B0BE-EAB4E5BF0C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2B9CF3-1813-4944-B799-0058B6C4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707" y="5128402"/>
            <a:ext cx="2562583" cy="4477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651F528-D06A-4E5B-B2E2-142834618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82" y="2602458"/>
            <a:ext cx="6510231" cy="251139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8D15861-91DD-440E-981D-1B7A9A64F34D}"/>
              </a:ext>
            </a:extLst>
          </p:cNvPr>
          <p:cNvSpPr txBox="1"/>
          <p:nvPr/>
        </p:nvSpPr>
        <p:spPr>
          <a:xfrm>
            <a:off x="4677569" y="3103200"/>
            <a:ext cx="1886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記得結尾加上大括號</a:t>
            </a:r>
          </a:p>
        </p:txBody>
      </p:sp>
    </p:spTree>
    <p:extLst>
      <p:ext uri="{BB962C8B-B14F-4D97-AF65-F5344CB8AC3E}">
        <p14:creationId xmlns:p14="http://schemas.microsoft.com/office/powerpoint/2010/main" val="1845130650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AE9716-86C3-4EFA-B19C-3393F7F3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UML </a:t>
            </a:r>
            <a:r>
              <a:rPr lang="zh-TW" altLang="en-US" dirty="0"/>
              <a:t>統一塑模語言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7C505C-F8A1-41D0-953A-02B4379DB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/>
              <a:t>統一塑模語言（</a:t>
            </a:r>
            <a:r>
              <a:rPr lang="en-US" altLang="zh-TW" sz="2000" dirty="0"/>
              <a:t>Unified Modeling Language</a:t>
            </a:r>
            <a:r>
              <a:rPr lang="zh-TW" altLang="en-US" sz="2000" dirty="0"/>
              <a:t>，縮寫</a:t>
            </a:r>
            <a:r>
              <a:rPr lang="en-US" altLang="zh-TW" sz="2000" dirty="0"/>
              <a:t>UML</a:t>
            </a:r>
            <a:r>
              <a:rPr lang="zh-TW" altLang="en-US" sz="2000" dirty="0"/>
              <a:t>）是非專利的第三代塑模和規約語言。</a:t>
            </a:r>
            <a:r>
              <a:rPr lang="en-US" altLang="zh-TW" sz="2000" dirty="0"/>
              <a:t>UML</a:t>
            </a:r>
            <a:r>
              <a:rPr lang="zh-TW" altLang="en-US" sz="2000" dirty="0"/>
              <a:t>是一種開放的方法，用於說明、視覺化、構建和編寫一個正在開發的、物件導向的、軟體密集系統的製品的開放方法。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類別圖</a:t>
            </a:r>
            <a:r>
              <a:rPr lang="en-US" altLang="zh-TW" sz="2000" dirty="0"/>
              <a:t>(Class Diagram)</a:t>
            </a:r>
          </a:p>
          <a:p>
            <a:pPr marL="0" indent="0">
              <a:buNone/>
            </a:pPr>
            <a:r>
              <a:rPr lang="zh-TW" altLang="en-US" sz="2000" dirty="0"/>
              <a:t>＋ </a:t>
            </a:r>
            <a:r>
              <a:rPr lang="en-US" altLang="zh-TW" sz="2000" dirty="0"/>
              <a:t>:</a:t>
            </a:r>
            <a:r>
              <a:rPr lang="zh-TW" altLang="en-US" sz="2000" dirty="0"/>
              <a:t> 表示公有成員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－ </a:t>
            </a:r>
            <a:r>
              <a:rPr lang="en-US" altLang="zh-TW" sz="2000" dirty="0"/>
              <a:t>:</a:t>
            </a:r>
            <a:r>
              <a:rPr lang="zh-TW" altLang="en-US" sz="2000" dirty="0"/>
              <a:t> 表示私有成員</a:t>
            </a:r>
          </a:p>
          <a:p>
            <a:pPr marL="0" indent="0">
              <a:buNone/>
            </a:pPr>
            <a:r>
              <a:rPr lang="zh-TW" altLang="en-US" sz="2000" dirty="0"/>
              <a:t>＃ </a:t>
            </a:r>
            <a:r>
              <a:rPr lang="en-US" altLang="zh-TW" sz="2000" dirty="0"/>
              <a:t>:</a:t>
            </a:r>
            <a:r>
              <a:rPr lang="zh-TW" altLang="en-US" sz="2000" dirty="0"/>
              <a:t> 表示保護成員</a:t>
            </a: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6ACCEF-CE6A-4012-989C-ACAD876CF6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426D8B-A8B3-400B-8240-82B4F5EEE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431" y="3439115"/>
            <a:ext cx="26003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81722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D6766-9200-4635-ACBD-CB797BD1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Inheritance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769FF-1B72-470B-BD79-3203358CE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從現有類別繼承成員，衍生出新類別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890E65-4B64-4CAC-87E6-1F7A2E7EBA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22849BA-E72A-4D17-9A28-8EF50A76E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90725"/>
            <a:ext cx="54578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9897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2B3EAC-413E-4697-B3F0-E41E8C91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234269-05C8-4B37-9510-F606561B5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不同型態所佔大小與系統位元相關，如</a:t>
            </a:r>
            <a:r>
              <a:rPr lang="en-US" altLang="zh-TW" dirty="0"/>
              <a:t>16 bit</a:t>
            </a:r>
            <a:r>
              <a:rPr lang="zh-TW" altLang="en-US" dirty="0"/>
              <a:t>架構中</a:t>
            </a:r>
            <a:r>
              <a:rPr lang="en-US" altLang="zh-TW" dirty="0"/>
              <a:t>int</a:t>
            </a:r>
            <a:r>
              <a:rPr lang="zh-TW" altLang="en-US" dirty="0"/>
              <a:t>為</a:t>
            </a:r>
            <a:r>
              <a:rPr lang="en-US" altLang="zh-TW" dirty="0"/>
              <a:t>2 bytes</a:t>
            </a:r>
            <a:r>
              <a:rPr lang="zh-TW" altLang="en-US" dirty="0"/>
              <a:t>，</a:t>
            </a:r>
            <a:r>
              <a:rPr lang="en-US" altLang="zh-TW" dirty="0"/>
              <a:t>C</a:t>
            </a:r>
            <a:r>
              <a:rPr lang="zh-TW" altLang="en-US" dirty="0"/>
              <a:t>語言規範了型態間大小關係。</a:t>
            </a:r>
            <a:endParaRPr lang="en-US" altLang="zh-TW" dirty="0"/>
          </a:p>
          <a:p>
            <a:r>
              <a:rPr lang="en-US" altLang="zh-TW" dirty="0"/>
              <a:t>long</a:t>
            </a:r>
            <a:r>
              <a:rPr lang="zh-TW" altLang="en-US" dirty="0"/>
              <a:t>≧</a:t>
            </a:r>
            <a:r>
              <a:rPr lang="en-US" altLang="zh-TW" dirty="0"/>
              <a:t>int</a:t>
            </a:r>
            <a:r>
              <a:rPr lang="zh-TW" altLang="en-US" dirty="0"/>
              <a:t> ≧</a:t>
            </a:r>
            <a:r>
              <a:rPr lang="en-US" altLang="zh-TW" dirty="0"/>
              <a:t>short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87DE41-2E9D-4006-B863-A0DDAF4BD7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F101EE-F235-4301-84D5-37B98F4D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106" y="2780928"/>
            <a:ext cx="418578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61118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EE9BD-EDB7-4473-A726-4E8EE8EB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Inheritance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9E61EC-5546-4AB4-BC08-C39706063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Person</a:t>
            </a:r>
            <a:r>
              <a:rPr lang="zh-TW" altLang="en-US" dirty="0"/>
              <a:t>類別衍生出</a:t>
            </a:r>
            <a:r>
              <a:rPr lang="en-US" altLang="zh-TW" dirty="0"/>
              <a:t>Student</a:t>
            </a:r>
            <a:r>
              <a:rPr lang="zh-TW" altLang="en-US" dirty="0"/>
              <a:t>類別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262712-FA35-4890-A242-04DBEDB67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BC70ED-37A6-4929-880C-45BC63B03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119" y="1700808"/>
            <a:ext cx="5001761" cy="258275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DE82707-DBEE-4186-800E-F2761D762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119" y="4177083"/>
            <a:ext cx="5001761" cy="2299917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F95BC34-371B-4033-B62F-76C7E5AD1CAE}"/>
              </a:ext>
            </a:extLst>
          </p:cNvPr>
          <p:cNvCxnSpPr>
            <a:cxnSpLocks/>
          </p:cNvCxnSpPr>
          <p:nvPr/>
        </p:nvCxnSpPr>
        <p:spPr bwMode="auto">
          <a:xfrm>
            <a:off x="6233498" y="5445224"/>
            <a:ext cx="0" cy="531714"/>
          </a:xfrm>
          <a:prstGeom prst="straightConnector1">
            <a:avLst/>
          </a:prstGeom>
          <a:ln>
            <a:solidFill>
              <a:srgbClr val="FF3399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DD1063-EB86-400C-9823-A8928F8E4C34}"/>
              </a:ext>
            </a:extLst>
          </p:cNvPr>
          <p:cNvSpPr txBox="1"/>
          <p:nvPr/>
        </p:nvSpPr>
        <p:spPr>
          <a:xfrm>
            <a:off x="5557533" y="5950852"/>
            <a:ext cx="1390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12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Person</a:t>
            </a:r>
            <a:r>
              <a:rPr lang="zh-TW" altLang="en-US" sz="12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的參考</a:t>
            </a:r>
            <a:endParaRPr lang="en-US" altLang="zh-TW" sz="1200" b="1" dirty="0">
              <a:solidFill>
                <a:srgbClr val="FF99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建構</a:t>
            </a:r>
            <a:r>
              <a:rPr lang="en-US" altLang="zh-TW" sz="12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Student</a:t>
            </a:r>
            <a:endParaRPr lang="zh-TW" altLang="en-US" sz="1200" b="1" dirty="0">
              <a:solidFill>
                <a:srgbClr val="FF99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C64E4E5-5EAF-44C6-929B-4D72D100520F}"/>
              </a:ext>
            </a:extLst>
          </p:cNvPr>
          <p:cNvSpPr txBox="1"/>
          <p:nvPr/>
        </p:nvSpPr>
        <p:spPr>
          <a:xfrm>
            <a:off x="4245280" y="4354268"/>
            <a:ext cx="2560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</a:t>
            </a:r>
            <a:r>
              <a:rPr lang="zh-TW" altLang="en-US" sz="12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衍生類別</a:t>
            </a:r>
            <a:r>
              <a:rPr lang="en-US" altLang="zh-TW" sz="12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2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繼承種類 基本類別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1C40F26-3C5B-4F0E-A2BF-516536B6140B}"/>
              </a:ext>
            </a:extLst>
          </p:cNvPr>
          <p:cNvSpPr txBox="1"/>
          <p:nvPr/>
        </p:nvSpPr>
        <p:spPr>
          <a:xfrm>
            <a:off x="5939803" y="1772816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Class-2.cpp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211292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F6D2DA-265D-4D99-9D2B-41BFCA5F0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Inheritance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1FA3FE-C4E6-4A1D-B71C-6BB70B5A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繼承種類權限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3039F-4A9B-49B1-ABB5-8B48831F21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E3D09F-C12D-4341-B4BB-0D22D95F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16" y="1477264"/>
            <a:ext cx="1978232" cy="209575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17F1134-F720-43EE-B545-373101AE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507" y="3991522"/>
            <a:ext cx="2556123" cy="201738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7170C28-3228-4186-8738-3C5F138B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92" y="3843713"/>
            <a:ext cx="2476098" cy="216519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25BAD81-4BA0-4912-8F44-7FD2EC51B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147" y="3991522"/>
            <a:ext cx="2556123" cy="2017389"/>
          </a:xfrm>
          <a:prstGeom prst="rect">
            <a:avLst/>
          </a:prstGeom>
        </p:spPr>
      </p:pic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50E9313-C676-4C80-91D2-1B768ED5E361}"/>
              </a:ext>
            </a:extLst>
          </p:cNvPr>
          <p:cNvCxnSpPr>
            <a:cxnSpLocks/>
          </p:cNvCxnSpPr>
          <p:nvPr/>
        </p:nvCxnSpPr>
        <p:spPr bwMode="auto">
          <a:xfrm flipH="1">
            <a:off x="2740987" y="3429000"/>
            <a:ext cx="1182941" cy="56252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7048403-D764-4D31-94B5-C79611FD6710}"/>
              </a:ext>
            </a:extLst>
          </p:cNvPr>
          <p:cNvCxnSpPr>
            <a:cxnSpLocks/>
          </p:cNvCxnSpPr>
          <p:nvPr/>
        </p:nvCxnSpPr>
        <p:spPr bwMode="auto">
          <a:xfrm>
            <a:off x="4657532" y="3429000"/>
            <a:ext cx="0" cy="7065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13C2A44-427E-46F7-9D86-50895B42E287}"/>
              </a:ext>
            </a:extLst>
          </p:cNvPr>
          <p:cNvCxnSpPr>
            <a:cxnSpLocks/>
          </p:cNvCxnSpPr>
          <p:nvPr/>
        </p:nvCxnSpPr>
        <p:spPr bwMode="auto">
          <a:xfrm>
            <a:off x="5364088" y="3429000"/>
            <a:ext cx="1440160" cy="7065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10C54D1-49AC-4ED3-B2C4-4AD3F750C695}"/>
              </a:ext>
            </a:extLst>
          </p:cNvPr>
          <p:cNvSpPr txBox="1"/>
          <p:nvPr/>
        </p:nvSpPr>
        <p:spPr>
          <a:xfrm>
            <a:off x="5900549" y="2637745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衍生類別無法存取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基礎類別的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private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成員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A1A45E9-25F6-4887-9F21-B9FEF9FB8831}"/>
              </a:ext>
            </a:extLst>
          </p:cNvPr>
          <p:cNvSpPr txBox="1"/>
          <p:nvPr/>
        </p:nvSpPr>
        <p:spPr>
          <a:xfrm>
            <a:off x="1357052" y="5824245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相同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89643E-3F22-4312-B6E0-CF8E599E5DB4}"/>
              </a:ext>
            </a:extLst>
          </p:cNvPr>
          <p:cNvSpPr txBox="1"/>
          <p:nvPr/>
        </p:nvSpPr>
        <p:spPr>
          <a:xfrm>
            <a:off x="3962028" y="58242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皆為保護成員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BA44D47-077D-4457-B02E-FABABDDB156A}"/>
              </a:ext>
            </a:extLst>
          </p:cNvPr>
          <p:cNvSpPr txBox="1"/>
          <p:nvPr/>
        </p:nvSpPr>
        <p:spPr>
          <a:xfrm>
            <a:off x="6582378" y="58242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皆為私人成員</a:t>
            </a:r>
          </a:p>
        </p:txBody>
      </p:sp>
    </p:spTree>
    <p:extLst>
      <p:ext uri="{BB962C8B-B14F-4D97-AF65-F5344CB8AC3E}">
        <p14:creationId xmlns:p14="http://schemas.microsoft.com/office/powerpoint/2010/main" val="3685522937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EE9BD-EDB7-4473-A726-4E8EE8EB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Inheritance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9E61EC-5546-4AB4-BC08-C39706063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50" y="1295400"/>
            <a:ext cx="5167610" cy="4681538"/>
          </a:xfrm>
        </p:spPr>
        <p:txBody>
          <a:bodyPr/>
          <a:lstStyle/>
          <a:p>
            <a:r>
              <a:rPr lang="en-US" altLang="zh-TW" dirty="0"/>
              <a:t>Student</a:t>
            </a:r>
            <a:r>
              <a:rPr lang="zh-TW" altLang="en-US" dirty="0"/>
              <a:t>透過公有繼承</a:t>
            </a:r>
            <a:r>
              <a:rPr lang="en-US" altLang="zh-TW" dirty="0"/>
              <a:t>Person</a:t>
            </a:r>
            <a:r>
              <a:rPr lang="zh-TW" altLang="en-US" dirty="0"/>
              <a:t>，因此藍框中的成員可以被</a:t>
            </a:r>
            <a:r>
              <a:rPr lang="en-US" altLang="zh-TW" dirty="0"/>
              <a:t>Student</a:t>
            </a:r>
            <a:r>
              <a:rPr lang="zh-TW" altLang="en-US" dirty="0"/>
              <a:t>存取</a:t>
            </a:r>
            <a:r>
              <a:rPr lang="en-US" altLang="zh-TW" dirty="0"/>
              <a:t>(name, age</a:t>
            </a:r>
            <a:r>
              <a:rPr lang="zh-TW" altLang="en-US" dirty="0"/>
              <a:t>無法直接被</a:t>
            </a:r>
            <a:r>
              <a:rPr lang="en-US" altLang="zh-TW" dirty="0"/>
              <a:t>Student</a:t>
            </a:r>
            <a:r>
              <a:rPr lang="zh-TW" altLang="en-US" dirty="0"/>
              <a:t>存取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紅框中則是對於使用者能直接存取的成員</a:t>
            </a:r>
            <a:endParaRPr lang="en-US" altLang="zh-TW" dirty="0"/>
          </a:p>
          <a:p>
            <a:r>
              <a:rPr lang="zh-TW" altLang="en-US" dirty="0"/>
              <a:t>使</a:t>
            </a:r>
            <a:r>
              <a:rPr lang="en-US" altLang="zh-TW" dirty="0"/>
              <a:t>Student</a:t>
            </a:r>
            <a:r>
              <a:rPr lang="zh-TW" altLang="en-US" dirty="0"/>
              <a:t>成員直接存取</a:t>
            </a:r>
            <a:r>
              <a:rPr lang="en-US" altLang="zh-TW" dirty="0"/>
              <a:t>Person</a:t>
            </a:r>
            <a:r>
              <a:rPr lang="zh-TW" altLang="en-US" dirty="0"/>
              <a:t>的私人成員會造成錯誤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262712-FA35-4890-A242-04DBEDB67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568CF7F-40B2-4BC6-BC2D-4606632B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720" y="1711151"/>
            <a:ext cx="2792744" cy="395009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8D5823B-1D87-4663-B35C-CA9A0B59588F}"/>
              </a:ext>
            </a:extLst>
          </p:cNvPr>
          <p:cNvSpPr/>
          <p:nvPr/>
        </p:nvSpPr>
        <p:spPr bwMode="auto">
          <a:xfrm>
            <a:off x="6353852" y="2647255"/>
            <a:ext cx="2016224" cy="864096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9FD935-7722-48E3-B8FB-9032C7B36D71}"/>
              </a:ext>
            </a:extLst>
          </p:cNvPr>
          <p:cNvSpPr/>
          <p:nvPr/>
        </p:nvSpPr>
        <p:spPr bwMode="auto">
          <a:xfrm>
            <a:off x="5955720" y="4447455"/>
            <a:ext cx="2792744" cy="1200076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78E0CF-610C-489A-A2F8-1EDD27557EA1}"/>
              </a:ext>
            </a:extLst>
          </p:cNvPr>
          <p:cNvSpPr/>
          <p:nvPr/>
        </p:nvSpPr>
        <p:spPr bwMode="auto">
          <a:xfrm>
            <a:off x="6411052" y="2701261"/>
            <a:ext cx="1882080" cy="756084"/>
          </a:xfrm>
          <a:prstGeom prst="rect">
            <a:avLst/>
          </a:prstGeom>
          <a:noFill/>
          <a:ln w="28575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E3731C-0E3B-4FF0-B9C7-9638520E4679}"/>
              </a:ext>
            </a:extLst>
          </p:cNvPr>
          <p:cNvSpPr/>
          <p:nvPr/>
        </p:nvSpPr>
        <p:spPr bwMode="auto">
          <a:xfrm>
            <a:off x="6020791" y="4951511"/>
            <a:ext cx="2662602" cy="621432"/>
          </a:xfrm>
          <a:prstGeom prst="rect">
            <a:avLst/>
          </a:prstGeom>
          <a:noFill/>
          <a:ln w="28575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67F6919-B8C3-45C2-BDC8-B9A10339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15" y="4103626"/>
            <a:ext cx="4932040" cy="14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8666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EE9BD-EDB7-4473-A726-4E8EE8EB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Inheritance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9E61EC-5546-4AB4-BC08-C39706063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兩種宣告衍生類別的方式</a:t>
            </a:r>
            <a:endParaRPr lang="en-US" altLang="zh-TW" dirty="0"/>
          </a:p>
          <a:p>
            <a:endParaRPr lang="en-US" altLang="zh-TW" sz="28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衍生類別透過基礎類別的</a:t>
            </a:r>
            <a:r>
              <a:rPr lang="en-US" altLang="zh-TW" dirty="0" err="1"/>
              <a:t>setFunction</a:t>
            </a:r>
            <a:r>
              <a:rPr lang="zh-TW" altLang="en-US" dirty="0"/>
              <a:t>更新基礎類別的</a:t>
            </a:r>
            <a:r>
              <a:rPr lang="en-US" altLang="zh-TW" dirty="0"/>
              <a:t>private</a:t>
            </a:r>
            <a:r>
              <a:rPr lang="zh-TW" altLang="en-US" dirty="0"/>
              <a:t>資料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262712-FA35-4890-A242-04DBEDB67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ACF94A4-3CAA-482B-8774-65AA3361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700807"/>
            <a:ext cx="5472933" cy="20364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F975CBC-13DA-4590-844D-7A3A6736E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88" y="2271290"/>
            <a:ext cx="2648320" cy="8954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32E6AA-6A3D-4C54-8762-0E2270A1C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71" y="4293096"/>
            <a:ext cx="5220072" cy="157303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9AFF747-4F76-45A1-802A-ABBF8D11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162" y="4343212"/>
            <a:ext cx="3271016" cy="105221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E441DF9-DA49-4325-AB88-FAD29CEEA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037" y="5427920"/>
            <a:ext cx="2657846" cy="87642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E9BE3FA-7B48-4126-B1D2-62A23B76D97D}"/>
              </a:ext>
            </a:extLst>
          </p:cNvPr>
          <p:cNvSpPr txBox="1"/>
          <p:nvPr/>
        </p:nvSpPr>
        <p:spPr>
          <a:xfrm>
            <a:off x="3385603" y="4904700"/>
            <a:ext cx="185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this</a:t>
            </a:r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指標指到</a:t>
            </a:r>
            <a:r>
              <a:rPr lang="en-US" altLang="zh-TW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s2</a:t>
            </a:r>
          </a:p>
          <a:p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再呼叫</a:t>
            </a:r>
            <a:r>
              <a:rPr lang="en-US" altLang="zh-TW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Person</a:t>
            </a:r>
            <a:r>
              <a:rPr lang="zh-TW" altLang="en-US" sz="1400" b="1" dirty="0">
                <a:solidFill>
                  <a:srgbClr val="FF99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的函式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6F262D7-1AB6-40A5-A967-9AA5A8980684}"/>
              </a:ext>
            </a:extLst>
          </p:cNvPr>
          <p:cNvSpPr txBox="1"/>
          <p:nvPr/>
        </p:nvSpPr>
        <p:spPr>
          <a:xfrm>
            <a:off x="5186040" y="1790855"/>
            <a:ext cx="115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Class-2.cpp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16113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AC24F8-5CD7-475B-AEB1-1366C14F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Operator Overload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403B-5ADB-481B-89B6-7803B6971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我們已經會利用類別來建立物件了，如果但我們如果像以下直接對物件使用運算子操作會如何？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8F5FF0-3EA0-4361-9645-D2E1F9061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7568CE-DF1B-4D69-B50C-2C7FF512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744" y="2072829"/>
            <a:ext cx="5138512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46849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AC24F8-5CD7-475B-AEB1-1366C14F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Operator Overload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403B-5ADB-481B-89B6-7803B6971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我們可以針對運算子進行重載，定義運算子對於該類別的操作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8F5FF0-3EA0-4361-9645-D2E1F9061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C583A2-7DE6-4DC2-A2DB-790B8277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73" y="2852936"/>
            <a:ext cx="4117454" cy="2169676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F1E9876-D0DD-400D-9175-8E70DC6C291E}"/>
              </a:ext>
            </a:extLst>
          </p:cNvPr>
          <p:cNvCxnSpPr>
            <a:cxnSpLocks/>
            <a:endCxn id="9" idx="2"/>
          </p:cNvCxnSpPr>
          <p:nvPr/>
        </p:nvCxnSpPr>
        <p:spPr bwMode="auto">
          <a:xfrm flipV="1">
            <a:off x="4355976" y="2708920"/>
            <a:ext cx="0" cy="562778"/>
          </a:xfrm>
          <a:prstGeom prst="straightConnector1">
            <a:avLst/>
          </a:prstGeom>
          <a:ln>
            <a:solidFill>
              <a:srgbClr val="FF3399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917F6D7-DE9D-44FC-9435-71DD1D66E3E9}"/>
              </a:ext>
            </a:extLst>
          </p:cNvPr>
          <p:cNvSpPr txBox="1"/>
          <p:nvPr/>
        </p:nvSpPr>
        <p:spPr>
          <a:xfrm>
            <a:off x="2442045" y="23488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回傳型態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F6EB666-9A3A-48CB-8404-601BA36B3D30}"/>
              </a:ext>
            </a:extLst>
          </p:cNvPr>
          <p:cNvSpPr txBox="1"/>
          <p:nvPr/>
        </p:nvSpPr>
        <p:spPr>
          <a:xfrm>
            <a:off x="3917394" y="23395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運算子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3CEAD48F-EB3C-484E-8C76-8367AEEF7C1B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rot="16200000" flipV="1">
            <a:off x="2944991" y="2769264"/>
            <a:ext cx="562778" cy="460674"/>
          </a:xfrm>
          <a:prstGeom prst="bentConnector3">
            <a:avLst>
              <a:gd name="adj1" fmla="val 50000"/>
            </a:avLst>
          </a:prstGeom>
          <a:ln>
            <a:solidFill>
              <a:srgbClr val="FF3399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1FB9237-72EC-431C-BE4B-0438053E0C85}"/>
              </a:ext>
            </a:extLst>
          </p:cNvPr>
          <p:cNvCxnSpPr>
            <a:cxnSpLocks/>
            <a:endCxn id="21" idx="2"/>
          </p:cNvCxnSpPr>
          <p:nvPr/>
        </p:nvCxnSpPr>
        <p:spPr bwMode="auto">
          <a:xfrm flipV="1">
            <a:off x="5476956" y="2718212"/>
            <a:ext cx="0" cy="553486"/>
          </a:xfrm>
          <a:prstGeom prst="straightConnector1">
            <a:avLst/>
          </a:prstGeom>
          <a:ln>
            <a:solidFill>
              <a:srgbClr val="FF3399"/>
            </a:solidFill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8B80F3B-CD8C-4E74-84B6-ADC3BF171C06}"/>
              </a:ext>
            </a:extLst>
          </p:cNvPr>
          <p:cNvSpPr txBox="1"/>
          <p:nvPr/>
        </p:nvSpPr>
        <p:spPr>
          <a:xfrm>
            <a:off x="4922958" y="23488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輸入參數</a:t>
            </a:r>
          </a:p>
        </p:txBody>
      </p:sp>
      <p:sp>
        <p:nvSpPr>
          <p:cNvPr id="23" name="圖說文字: 直線加上強調線 22">
            <a:extLst>
              <a:ext uri="{FF2B5EF4-FFF2-40B4-BE49-F238E27FC236}">
                <a16:creationId xmlns:a16="http://schemas.microsoft.com/office/drawing/2014/main" id="{0839B50D-0074-4939-B77B-640F2E09B189}"/>
              </a:ext>
            </a:extLst>
          </p:cNvPr>
          <p:cNvSpPr/>
          <p:nvPr/>
        </p:nvSpPr>
        <p:spPr bwMode="auto">
          <a:xfrm>
            <a:off x="3456717" y="3501008"/>
            <a:ext cx="2339406" cy="936104"/>
          </a:xfrm>
          <a:prstGeom prst="accentCallout1">
            <a:avLst>
              <a:gd name="adj1" fmla="val 27908"/>
              <a:gd name="adj2" fmla="val 101599"/>
              <a:gd name="adj3" fmla="val 30081"/>
              <a:gd name="adj4" fmla="val 129821"/>
            </a:avLst>
          </a:prstGeom>
          <a:noFill/>
          <a:ln w="28575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AF5F200-F1C3-40F6-8912-98777420FC1D}"/>
              </a:ext>
            </a:extLst>
          </p:cNvPr>
          <p:cNvSpPr txBox="1"/>
          <p:nvPr/>
        </p:nvSpPr>
        <p:spPr>
          <a:xfrm>
            <a:off x="6456402" y="36063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重載實作</a:t>
            </a:r>
          </a:p>
        </p:txBody>
      </p:sp>
    </p:spTree>
    <p:extLst>
      <p:ext uri="{BB962C8B-B14F-4D97-AF65-F5344CB8AC3E}">
        <p14:creationId xmlns:p14="http://schemas.microsoft.com/office/powerpoint/2010/main" val="2788517476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D8DD64-0FE5-49B8-B59E-B64057D7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Operator Overload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040F0-04D1-4E73-A1A8-575FFB894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50" y="1295400"/>
            <a:ext cx="7471866" cy="4681538"/>
          </a:xfrm>
        </p:spPr>
        <p:txBody>
          <a:bodyPr/>
          <a:lstStyle/>
          <a:p>
            <a:r>
              <a:rPr lang="zh-TW" altLang="en-US" dirty="0"/>
              <a:t>幾乎所有運算元都可以進行重載，例如直接讓物件透過插入運算子</a:t>
            </a:r>
            <a:r>
              <a:rPr lang="en-US" altLang="zh-TW" dirty="0"/>
              <a:t>(&lt;&lt;)</a:t>
            </a:r>
            <a:r>
              <a:rPr lang="zh-TW" altLang="en-US" dirty="0"/>
              <a:t>讓</a:t>
            </a:r>
            <a:r>
              <a:rPr lang="en-US" altLang="zh-TW" dirty="0" err="1"/>
              <a:t>cout</a:t>
            </a:r>
            <a:r>
              <a:rPr lang="zh-TW" altLang="en-US" dirty="0"/>
              <a:t>印出物件資訊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75749C-CF5E-41E5-A4E2-03B2176E0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600C0A-0875-4500-80B1-5C6E761A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2200474"/>
            <a:ext cx="3806737" cy="37764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53B76CC-9AD8-406A-A3E3-16596FBF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507" y="3841021"/>
            <a:ext cx="2600688" cy="4953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23B269-9223-4D53-A939-409E6724144A}"/>
              </a:ext>
            </a:extLst>
          </p:cNvPr>
          <p:cNvSpPr txBox="1"/>
          <p:nvPr/>
        </p:nvSpPr>
        <p:spPr>
          <a:xfrm>
            <a:off x="3212332" y="2276872"/>
            <a:ext cx="1368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OpOverload.cpp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8732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AC24F8-5CD7-475B-AEB1-1366C14F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Polymorphism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403B-5ADB-481B-89B6-7803B6971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讓同名的成員函式，在衍伸類別中能根據類別能夠有不同的行為</a:t>
            </a:r>
            <a:r>
              <a:rPr lang="en-US" altLang="zh-TW" dirty="0"/>
              <a:t>(</a:t>
            </a:r>
            <a:r>
              <a:rPr lang="zh-TW" altLang="en-US" dirty="0"/>
              <a:t>貓、狗都會叫，但有不同的叫法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基礎類別的指針可以指到任意的衍生類別，資料型態是相容的</a:t>
            </a:r>
            <a:r>
              <a:rPr lang="en-US" altLang="zh-TW" dirty="0"/>
              <a:t>(type-compatible)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8F5FF0-3EA0-4361-9645-D2E1F9061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BA9D82B-32B2-4DC2-91EF-37CA3BC0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51" y="2852936"/>
            <a:ext cx="5540697" cy="369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76028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84CE3C-A81F-48F7-8E6F-0D0A028D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Polymorphism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915EE-4FA3-42BB-A248-374A698A5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Polygon</a:t>
            </a:r>
            <a:r>
              <a:rPr lang="zh-TW" altLang="en-US" dirty="0"/>
              <a:t>指針指到衍伸類別無法直接呼叫</a:t>
            </a:r>
            <a:r>
              <a:rPr lang="en-US" altLang="zh-TW" dirty="0"/>
              <a:t>area()</a:t>
            </a:r>
            <a:r>
              <a:rPr lang="zh-TW" altLang="en-US" dirty="0"/>
              <a:t>函式，因為</a:t>
            </a:r>
            <a:r>
              <a:rPr lang="en-US" altLang="zh-TW" dirty="0"/>
              <a:t>Polygon</a:t>
            </a:r>
            <a:r>
              <a:rPr lang="zh-TW" altLang="en-US" dirty="0"/>
              <a:t>並沒有該成員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B61E9A-DE62-49F7-A816-BE0C5A386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F711DFE-F6A4-4366-B336-E6C231DD1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99" y="4828922"/>
            <a:ext cx="5646539" cy="164807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82027DC-6DF5-4BFF-A261-7406A0C2C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47" y="1956944"/>
            <a:ext cx="4801705" cy="294411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BD47B27-19AE-4595-AD09-68A3E21F5F33}"/>
              </a:ext>
            </a:extLst>
          </p:cNvPr>
          <p:cNvSpPr txBox="1"/>
          <p:nvPr/>
        </p:nvSpPr>
        <p:spPr>
          <a:xfrm>
            <a:off x="5149434" y="2132856"/>
            <a:ext cx="172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Polymorphism-1.cpp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483272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07E8E-E9DF-403A-B34E-D0606F11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Polymorphism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345CA2-A9BE-4022-BE4B-3FE69E66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我們可以宣告</a:t>
            </a:r>
            <a:r>
              <a:rPr lang="en-US" altLang="zh-TW" dirty="0"/>
              <a:t>area()</a:t>
            </a:r>
            <a:r>
              <a:rPr lang="zh-TW" altLang="en-US" dirty="0"/>
              <a:t>為虛擬</a:t>
            </a:r>
            <a:r>
              <a:rPr lang="en-US" altLang="zh-TW" dirty="0"/>
              <a:t>(virtual)</a:t>
            </a:r>
            <a:r>
              <a:rPr lang="zh-TW" altLang="en-US" dirty="0"/>
              <a:t>函式，讓衍伸類別覆寫</a:t>
            </a:r>
            <a:r>
              <a:rPr lang="en-US" altLang="zh-TW" dirty="0"/>
              <a:t>(Override)</a:t>
            </a:r>
            <a:r>
              <a:rPr lang="zh-TW" altLang="en-US" dirty="0"/>
              <a:t>基礎類別的</a:t>
            </a:r>
            <a:r>
              <a:rPr lang="en-US" altLang="zh-TW" dirty="0"/>
              <a:t>area()</a:t>
            </a:r>
            <a:r>
              <a:rPr lang="zh-TW" altLang="en-US" dirty="0"/>
              <a:t>，後續覆寫的函式也皆為虛擬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224F80-B037-456B-A729-1A25E788C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DED718-1A88-486D-9025-C942F964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45" y="2506743"/>
            <a:ext cx="4364710" cy="15703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F6288A7-B2AF-46CD-9CF3-C1C7B48B8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19" y="4221063"/>
            <a:ext cx="56007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0499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A41DE-F852-42AE-AD43-FC079DF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2925F6-904C-45BB-904B-DC3D931E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sizeof</a:t>
            </a:r>
            <a:r>
              <a:rPr lang="zh-TW" altLang="en-US" dirty="0"/>
              <a:t> 運算子取得變數的位元大小、</a:t>
            </a:r>
            <a:r>
              <a:rPr lang="en-US" altLang="zh-TW" dirty="0"/>
              <a:t>limits</a:t>
            </a:r>
            <a:r>
              <a:rPr lang="zh-TW" altLang="en-US" dirty="0"/>
              <a:t>裡</a:t>
            </a:r>
            <a:r>
              <a:rPr lang="en-US" altLang="zh-TW" dirty="0" err="1"/>
              <a:t>numeric_limits</a:t>
            </a:r>
            <a:r>
              <a:rPr lang="zh-TW" altLang="en-US" dirty="0"/>
              <a:t>的</a:t>
            </a:r>
            <a:r>
              <a:rPr lang="en-US" altLang="zh-TW" dirty="0"/>
              <a:t>min, max</a:t>
            </a:r>
            <a:r>
              <a:rPr lang="zh-TW" altLang="en-US" dirty="0"/>
              <a:t>函式取得型態值域範圍。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7B4323-C030-42E7-831B-6732DA556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29C6CC5-C8B8-47B2-96D0-BE168659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7920880" cy="362618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E452E27-DE68-4BEE-AAB2-C8B87F3AC95D}"/>
              </a:ext>
            </a:extLst>
          </p:cNvPr>
          <p:cNvSpPr txBox="1"/>
          <p:nvPr/>
        </p:nvSpPr>
        <p:spPr>
          <a:xfrm>
            <a:off x="7236296" y="213285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DataType.cpp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43220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6FBEF1-9D59-4C84-A399-8F9D9599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Polymorphism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24EBF7-E7DE-4674-BC80-E508D255D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成功讓</a:t>
            </a:r>
            <a:r>
              <a:rPr lang="en-US" altLang="zh-TW" dirty="0"/>
              <a:t>area()</a:t>
            </a:r>
            <a:r>
              <a:rPr lang="zh-TW" altLang="en-US" dirty="0"/>
              <a:t>多型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如果類別中有任一純虛擬函式，將成為抽象類別</a:t>
            </a:r>
            <a:r>
              <a:rPr lang="en-US" altLang="zh-TW" dirty="0"/>
              <a:t>(Abstract Class)</a:t>
            </a:r>
            <a:r>
              <a:rPr lang="zh-TW" altLang="en-US" dirty="0"/>
              <a:t>，該類別無法實例化</a:t>
            </a:r>
            <a:r>
              <a:rPr lang="en-US" altLang="zh-TW" dirty="0"/>
              <a:t>(</a:t>
            </a:r>
            <a:r>
              <a:rPr lang="zh-TW" altLang="en-US" dirty="0"/>
              <a:t>產生物件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E6CA04-473D-4A38-BBC4-7B6312BA12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E65DFA-819A-4D49-B4EC-2062236C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628800"/>
            <a:ext cx="3925397" cy="33383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3F89E96-7BC9-43DA-94DB-E8E2CDC6C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912168"/>
            <a:ext cx="2705478" cy="724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80D2C6B-C8B0-4ED2-823C-4C141377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991" y="5538365"/>
            <a:ext cx="3148017" cy="96222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5406D1C-7EED-4FAA-A40A-74E35D17C779}"/>
              </a:ext>
            </a:extLst>
          </p:cNvPr>
          <p:cNvSpPr txBox="1"/>
          <p:nvPr/>
        </p:nvSpPr>
        <p:spPr>
          <a:xfrm>
            <a:off x="2981595" y="1772816"/>
            <a:ext cx="172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Polymorphism-2.cpp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874592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DB362-C0E0-464D-8B19-C6309949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ABC Design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D23834-70E0-45F5-BC5B-1553E6CFD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Abstract Base Class(ABC)</a:t>
            </a:r>
            <a:r>
              <a:rPr lang="zh-TW" altLang="en-US" dirty="0"/>
              <a:t> 抽象基礎類型</a:t>
            </a:r>
            <a:endParaRPr lang="en-US" altLang="zh-TW" dirty="0"/>
          </a:p>
          <a:p>
            <a:pPr lvl="1"/>
            <a:r>
              <a:rPr lang="zh-TW" altLang="en-US" dirty="0"/>
              <a:t>假設今天要寫一個繪圖程式，此程式要能繪製圓與橢圓，圓是橢圓的特例，是一個長軸與短軸皆相同的橢圓，所以直覺上橢圓會是基礎類別，圓是橢圓的衍生類別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2791A8-30D3-4B0A-8326-B490B69A46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0BE532E-4E54-47F1-97CF-B0BDEAB66F61}"/>
              </a:ext>
            </a:extLst>
          </p:cNvPr>
          <p:cNvSpPr txBox="1"/>
          <p:nvPr/>
        </p:nvSpPr>
        <p:spPr>
          <a:xfrm>
            <a:off x="5730161" y="5717531"/>
            <a:ext cx="3233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成員重複利用效率低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資料成員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語意不易懂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35B2CFD-2FD3-46DF-8A4B-6EFE0B36A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2708920"/>
            <a:ext cx="4885742" cy="364901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9D689D9-56C3-4BAD-A579-71EA7432F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4" y="2864945"/>
            <a:ext cx="2370386" cy="283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6157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DB362-C0E0-464D-8B19-C6309949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ABC Design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D23834-70E0-45F5-BC5B-1553E6CFD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這樣繼承出來的</a:t>
            </a:r>
            <a:r>
              <a:rPr lang="en-US" altLang="zh-TW" dirty="0"/>
              <a:t>Circle</a:t>
            </a:r>
            <a:r>
              <a:rPr lang="zh-TW" altLang="en-US" dirty="0"/>
              <a:t>多了很多不必要的屬性，有沒有更好的寫法？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2791A8-30D3-4B0A-8326-B490B69A46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897664-492E-4F3E-A989-962FC8B3F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2104300"/>
            <a:ext cx="5038080" cy="39158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BE3FB08-ED38-4C65-9559-860A13E3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06" y="2636912"/>
            <a:ext cx="2159044" cy="303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85989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DB362-C0E0-464D-8B19-C6309949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ABC Design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D23834-70E0-45F5-BC5B-1553E6CFD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抽出兩者的共同點作為基礎類別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2791A8-30D3-4B0A-8326-B490B69A46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181564-B04C-4351-8717-488786FA4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1" y="1631393"/>
            <a:ext cx="4889388" cy="476131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F5C7CA-A254-4D13-9F58-0C49F3645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839" y="2789426"/>
            <a:ext cx="4002254" cy="258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56478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DB362-C0E0-464D-8B19-C6309949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ABC Design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D23834-70E0-45F5-BC5B-1553E6CFD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較靈活且擴充性佳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2791A8-30D3-4B0A-8326-B490B69A46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5FE2BE-121B-499F-99CE-1B542678E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2" y="2276872"/>
            <a:ext cx="8866867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56426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A870B-A14C-45D6-96A8-E842C336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37F6F7-5C76-4BBE-9548-1487591AC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code on </a:t>
            </a:r>
            <a:r>
              <a:rPr lang="en-US" altLang="zh-TW" dirty="0" err="1"/>
              <a:t>github</a:t>
            </a:r>
            <a:r>
              <a:rPr lang="en-US" altLang="zh-TW" dirty="0"/>
              <a:t> [</a:t>
            </a:r>
            <a:r>
              <a:rPr lang="en-US" altLang="zh-TW" dirty="0">
                <a:hlinkClick r:id="rId2"/>
              </a:rPr>
              <a:t>Link</a:t>
            </a:r>
            <a:r>
              <a:rPr lang="en-US" altLang="zh-TW" dirty="0"/>
              <a:t>]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8489-07E6-4115-BBBF-73431BD0A3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58326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593AAE-258D-4A51-AC30-22935F09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12E0D6-DA37-49B1-A25B-F9DDFC3A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函式庫</a:t>
            </a:r>
            <a:r>
              <a:rPr lang="en-US" altLang="zh-TW" dirty="0"/>
              <a:t>&lt;iostream&gt;</a:t>
            </a:r>
            <a:r>
              <a:rPr lang="zh-TW" altLang="en-US" dirty="0"/>
              <a:t> </a:t>
            </a:r>
            <a:r>
              <a:rPr lang="en-US" altLang="zh-TW" dirty="0"/>
              <a:t>(Input/Output Stream)</a:t>
            </a:r>
          </a:p>
          <a:p>
            <a:r>
              <a:rPr lang="zh-TW" altLang="en-US" dirty="0"/>
              <a:t>輸出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std::</a:t>
            </a:r>
            <a:r>
              <a:rPr lang="en-US" altLang="zh-TW" dirty="0" err="1"/>
              <a:t>cout</a:t>
            </a:r>
            <a:r>
              <a:rPr lang="zh-TW" altLang="en-US" dirty="0"/>
              <a:t> 搭配插入運算子 </a:t>
            </a:r>
            <a:r>
              <a:rPr lang="en-US" altLang="zh-TW" dirty="0"/>
              <a:t>&lt;&lt;</a:t>
            </a:r>
          </a:p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std::</a:t>
            </a:r>
            <a:r>
              <a:rPr lang="en-US" altLang="zh-TW" dirty="0" err="1"/>
              <a:t>cin</a:t>
            </a:r>
            <a:r>
              <a:rPr lang="en-US" altLang="zh-TW" dirty="0"/>
              <a:t> </a:t>
            </a:r>
            <a:r>
              <a:rPr lang="zh-TW" altLang="en-US" dirty="0"/>
              <a:t>搭配擷取運算子 </a:t>
            </a:r>
            <a:r>
              <a:rPr lang="en-US" altLang="zh-TW" dirty="0"/>
              <a:t>&gt;&gt;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FE7A6A-A971-486E-88FD-CF0C0EEBDF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913DC83-8F07-406B-B284-6C402967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80" y="2635632"/>
            <a:ext cx="4414639" cy="338492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123DA34-FE0E-4AEC-A79A-13A3673C26B8}"/>
              </a:ext>
            </a:extLst>
          </p:cNvPr>
          <p:cNvSpPr txBox="1"/>
          <p:nvPr/>
        </p:nvSpPr>
        <p:spPr>
          <a:xfrm>
            <a:off x="5436096" y="278092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85000"/>
                  </a:schemeClr>
                </a:solidFill>
              </a:rPr>
              <a:t>BasicIO-1.cpp</a:t>
            </a:r>
            <a:endParaRPr lang="zh-TW" altLang="en-US" sz="1400" dirty="0">
              <a:solidFill>
                <a:schemeClr val="accent3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2661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593AAE-258D-4A51-AC30-22935F09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12E0D6-DA37-49B1-A25B-F9DDFC3A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輸出結果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FE7A6A-A971-486E-88FD-CF0C0EEBDF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749DA62-2AAB-430B-9DB9-11821DE1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844824"/>
            <a:ext cx="3600400" cy="9522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F7BF4AC-3F90-4B5B-88AD-DD40AD42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50" y="2924944"/>
            <a:ext cx="3600400" cy="98912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D31F466-0752-4479-9BD7-B6F7886B2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50" y="4061699"/>
            <a:ext cx="3600400" cy="94677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9C80E0-3A22-4D31-B3BC-99201AB2CD83}"/>
              </a:ext>
            </a:extLst>
          </p:cNvPr>
          <p:cNvSpPr txBox="1"/>
          <p:nvPr/>
        </p:nvSpPr>
        <p:spPr>
          <a:xfrm>
            <a:off x="5148064" y="3096338"/>
            <a:ext cx="230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，小數部分被直接捨去。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8AE2595-454B-4589-A311-EDBD72603A41}"/>
              </a:ext>
            </a:extLst>
          </p:cNvPr>
          <p:cNvSpPr txBox="1"/>
          <p:nvPr/>
        </p:nvSpPr>
        <p:spPr>
          <a:xfrm>
            <a:off x="5148063" y="4211918"/>
            <a:ext cx="230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，造成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cin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失效。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3AE417-473B-4CBF-8384-5BE4FEE9DEE7}"/>
              </a:ext>
            </a:extLst>
          </p:cNvPr>
          <p:cNvSpPr txBox="1"/>
          <p:nvPr/>
        </p:nvSpPr>
        <p:spPr>
          <a:xfrm>
            <a:off x="5148064" y="2136298"/>
            <a:ext cx="230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正常的輸出結果。</a:t>
            </a:r>
          </a:p>
        </p:txBody>
      </p:sp>
    </p:spTree>
    <p:extLst>
      <p:ext uri="{BB962C8B-B14F-4D97-AF65-F5344CB8AC3E}">
        <p14:creationId xmlns:p14="http://schemas.microsoft.com/office/powerpoint/2010/main" val="212297250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佈景主題1">
  <a:themeElements>
    <a:clrScheme name="1_robot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1_robot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5EB0AE"/>
          </a:buClr>
          <a:buSzPct val="80000"/>
          <a:buFont typeface="Wingdings" pitchFamily="2" charset="2"/>
          <a:buNone/>
          <a:tabLst/>
          <a:defRPr kumimoji="1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5EB0AE"/>
          </a:buClr>
          <a:buSzPct val="80000"/>
          <a:buFont typeface="Wingdings" pitchFamily="2" charset="2"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1_robot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obot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obot 11">
        <a:dk1>
          <a:srgbClr val="000000"/>
        </a:dk1>
        <a:lt1>
          <a:srgbClr val="FFFFFF"/>
        </a:lt1>
        <a:dk2>
          <a:srgbClr val="003300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33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佈景主題2">
  <a:themeElements>
    <a:clrScheme name="Disser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sertation">
      <a:majorFont>
        <a:latin typeface="Imprint MT Shadow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57150" cap="flat" cmpd="sng" algn="ctr">
          <a:solidFill>
            <a:srgbClr val="66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57150" cap="flat" cmpd="sng" algn="ctr">
          <a:solidFill>
            <a:srgbClr val="66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isser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ser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ser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ser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ser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ser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r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r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r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r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r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r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3139</TotalTime>
  <Words>2230</Words>
  <Application>Microsoft Office PowerPoint</Application>
  <PresentationFormat>如螢幕大小 (4:3)</PresentationFormat>
  <Paragraphs>452</Paragraphs>
  <Slides>75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75</vt:i4>
      </vt:variant>
    </vt:vector>
  </HeadingPairs>
  <TitlesOfParts>
    <vt:vector size="88" baseType="lpstr">
      <vt:lpstr>A.C.M.E. Secret Agent</vt:lpstr>
      <vt:lpstr>Arial Unicode MS</vt:lpstr>
      <vt:lpstr>微軟正黑體</vt:lpstr>
      <vt:lpstr>Arial</vt:lpstr>
      <vt:lpstr>Arial Black</vt:lpstr>
      <vt:lpstr>Calibri</vt:lpstr>
      <vt:lpstr>Elephant</vt:lpstr>
      <vt:lpstr>Imprint MT Shadow</vt:lpstr>
      <vt:lpstr>Times New Roman</vt:lpstr>
      <vt:lpstr>Verdana</vt:lpstr>
      <vt:lpstr>Wingdings</vt:lpstr>
      <vt:lpstr>佈景主題1</vt:lpstr>
      <vt:lpstr>佈景主題2</vt:lpstr>
      <vt:lpstr>2023 C++ Training</vt:lpstr>
      <vt:lpstr>Outline</vt:lpstr>
      <vt:lpstr>Outline</vt:lpstr>
      <vt:lpstr>Basic Structure</vt:lpstr>
      <vt:lpstr>Data Type</vt:lpstr>
      <vt:lpstr>Data Type</vt:lpstr>
      <vt:lpstr>Data Type</vt:lpstr>
      <vt:lpstr>Basic IO</vt:lpstr>
      <vt:lpstr>Basic IO</vt:lpstr>
      <vt:lpstr>Basic IO</vt:lpstr>
      <vt:lpstr>Basic IO</vt:lpstr>
      <vt:lpstr>Array</vt:lpstr>
      <vt:lpstr>Operator</vt:lpstr>
      <vt:lpstr>Operator</vt:lpstr>
      <vt:lpstr>Operator</vt:lpstr>
      <vt:lpstr>Operator</vt:lpstr>
      <vt:lpstr>Operator</vt:lpstr>
      <vt:lpstr>If-else Statement</vt:lpstr>
      <vt:lpstr>If-else Statement</vt:lpstr>
      <vt:lpstr>If-else Statement</vt:lpstr>
      <vt:lpstr>Switch Statement</vt:lpstr>
      <vt:lpstr>Switch Statement</vt:lpstr>
      <vt:lpstr>Switch Statement</vt:lpstr>
      <vt:lpstr>Loop</vt:lpstr>
      <vt:lpstr>Loop</vt:lpstr>
      <vt:lpstr>Loop</vt:lpstr>
      <vt:lpstr>Loop</vt:lpstr>
      <vt:lpstr>Loop</vt:lpstr>
      <vt:lpstr>Loop</vt:lpstr>
      <vt:lpstr>Loop</vt:lpstr>
      <vt:lpstr>Function</vt:lpstr>
      <vt:lpstr>Function</vt:lpstr>
      <vt:lpstr>Function</vt:lpstr>
      <vt:lpstr>Function</vt:lpstr>
      <vt:lpstr>Namespace</vt:lpstr>
      <vt:lpstr>Header</vt:lpstr>
      <vt:lpstr>Header</vt:lpstr>
      <vt:lpstr>Argument</vt:lpstr>
      <vt:lpstr>Argument</vt:lpstr>
      <vt:lpstr>Break Time!</vt:lpstr>
      <vt:lpstr>Pointer Basics</vt:lpstr>
      <vt:lpstr>Pointer Basics</vt:lpstr>
      <vt:lpstr>Pointer Basics</vt:lpstr>
      <vt:lpstr>Pointer and Variable</vt:lpstr>
      <vt:lpstr>Pointer and Variable</vt:lpstr>
      <vt:lpstr>Pointer and Variable</vt:lpstr>
      <vt:lpstr>Pointer and Variable</vt:lpstr>
      <vt:lpstr>Pointer and Variable</vt:lpstr>
      <vt:lpstr>Pointer and Array</vt:lpstr>
      <vt:lpstr>Pass by Pointer(address value)</vt:lpstr>
      <vt:lpstr>Reference</vt:lpstr>
      <vt:lpstr>Class Basics</vt:lpstr>
      <vt:lpstr>Class Basics</vt:lpstr>
      <vt:lpstr>Class Basics</vt:lpstr>
      <vt:lpstr>Class Basics</vt:lpstr>
      <vt:lpstr>Class Basics</vt:lpstr>
      <vt:lpstr>Class Basics</vt:lpstr>
      <vt:lpstr>UML 統一塑模語言</vt:lpstr>
      <vt:lpstr>Inheritance</vt:lpstr>
      <vt:lpstr>Inheritance</vt:lpstr>
      <vt:lpstr>Inheritance</vt:lpstr>
      <vt:lpstr>Inheritance</vt:lpstr>
      <vt:lpstr>Inheritance</vt:lpstr>
      <vt:lpstr>Operator Overload</vt:lpstr>
      <vt:lpstr>Operator Overload</vt:lpstr>
      <vt:lpstr>Operator Overload</vt:lpstr>
      <vt:lpstr>Polymorphism</vt:lpstr>
      <vt:lpstr>Polymorphism</vt:lpstr>
      <vt:lpstr>Polymorphism</vt:lpstr>
      <vt:lpstr>Polymorphism</vt:lpstr>
      <vt:lpstr>ABC Design</vt:lpstr>
      <vt:lpstr>ABC Design</vt:lpstr>
      <vt:lpstr>ABC Design</vt:lpstr>
      <vt:lpstr>ABC Design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DORA</dc:creator>
  <cp:lastModifiedBy>易騰 王</cp:lastModifiedBy>
  <cp:revision>301</cp:revision>
  <dcterms:created xsi:type="dcterms:W3CDTF">2013-11-26T06:45:12Z</dcterms:created>
  <dcterms:modified xsi:type="dcterms:W3CDTF">2023-03-09T07:44:59Z</dcterms:modified>
</cp:coreProperties>
</file>